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72" r:id="rId5"/>
  </p:sldMasterIdLst>
  <p:notesMasterIdLst>
    <p:notesMasterId r:id="rId45"/>
  </p:notesMasterIdLst>
  <p:handoutMasterIdLst>
    <p:handoutMasterId r:id="rId46"/>
  </p:handoutMasterIdLst>
  <p:sldIdLst>
    <p:sldId id="1697" r:id="rId6"/>
    <p:sldId id="2076137617" r:id="rId7"/>
    <p:sldId id="2014" r:id="rId8"/>
    <p:sldId id="12757" r:id="rId9"/>
    <p:sldId id="257" r:id="rId10"/>
    <p:sldId id="12728" r:id="rId11"/>
    <p:sldId id="12694" r:id="rId12"/>
    <p:sldId id="12693" r:id="rId13"/>
    <p:sldId id="12710" r:id="rId14"/>
    <p:sldId id="12711" r:id="rId15"/>
    <p:sldId id="2076137607" r:id="rId16"/>
    <p:sldId id="3086" r:id="rId17"/>
    <p:sldId id="295" r:id="rId18"/>
    <p:sldId id="6091" r:id="rId19"/>
    <p:sldId id="267" r:id="rId20"/>
    <p:sldId id="3066" r:id="rId21"/>
    <p:sldId id="12712" r:id="rId22"/>
    <p:sldId id="2076137608" r:id="rId23"/>
    <p:sldId id="12754" r:id="rId24"/>
    <p:sldId id="12713" r:id="rId25"/>
    <p:sldId id="2076137609" r:id="rId26"/>
    <p:sldId id="2319" r:id="rId27"/>
    <p:sldId id="3068" r:id="rId28"/>
    <p:sldId id="4645" r:id="rId29"/>
    <p:sldId id="12714" r:id="rId30"/>
    <p:sldId id="2076137610" r:id="rId31"/>
    <p:sldId id="3069" r:id="rId32"/>
    <p:sldId id="12715" r:id="rId33"/>
    <p:sldId id="2076137611" r:id="rId34"/>
    <p:sldId id="3085" r:id="rId35"/>
    <p:sldId id="12716" r:id="rId36"/>
    <p:sldId id="2076137612" r:id="rId37"/>
    <p:sldId id="3106" r:id="rId38"/>
    <p:sldId id="6090" r:id="rId39"/>
    <p:sldId id="2076137606" r:id="rId40"/>
    <p:sldId id="2076137613" r:id="rId41"/>
    <p:sldId id="12697" r:id="rId42"/>
    <p:sldId id="12729" r:id="rId43"/>
    <p:sldId id="12730"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E3C2E5-01DE-4977-841D-DCDA175EF4B9}">
          <p14:sldIdLst>
            <p14:sldId id="1697"/>
            <p14:sldId id="2076137617"/>
          </p14:sldIdLst>
        </p14:section>
        <p14:section name="Part 1: Why Responsible AI" id="{014E28A3-7F2F-41E6-913A-793A4CDC2766}">
          <p14:sldIdLst>
            <p14:sldId id="2014"/>
            <p14:sldId id="12757"/>
            <p14:sldId id="257"/>
            <p14:sldId id="12728"/>
            <p14:sldId id="12694"/>
            <p14:sldId id="12693"/>
          </p14:sldIdLst>
        </p14:section>
        <p14:section name="Responsible AI principles" id="{5EF788B2-DE73-4830-8E52-CB7154B2F039}">
          <p14:sldIdLst>
            <p14:sldId id="12710"/>
            <p14:sldId id="12711"/>
            <p14:sldId id="2076137607"/>
            <p14:sldId id="3086"/>
            <p14:sldId id="295"/>
            <p14:sldId id="6091"/>
            <p14:sldId id="267"/>
            <p14:sldId id="3066"/>
            <p14:sldId id="12712"/>
            <p14:sldId id="2076137608"/>
            <p14:sldId id="12754"/>
            <p14:sldId id="12713"/>
            <p14:sldId id="2076137609"/>
            <p14:sldId id="2319"/>
            <p14:sldId id="3068"/>
            <p14:sldId id="4645"/>
            <p14:sldId id="12714"/>
            <p14:sldId id="2076137610"/>
            <p14:sldId id="3069"/>
            <p14:sldId id="12715"/>
            <p14:sldId id="2076137611"/>
            <p14:sldId id="3085"/>
            <p14:sldId id="12716"/>
            <p14:sldId id="2076137612"/>
            <p14:sldId id="3106"/>
            <p14:sldId id="6090"/>
            <p14:sldId id="2076137606"/>
          </p14:sldIdLst>
        </p14:section>
        <p14:section name="Technical Workshop" id="{86DC6787-DFA8-47EA-8E90-51BC34836711}">
          <p14:sldIdLst>
            <p14:sldId id="2076137613"/>
          </p14:sldIdLst>
        </p14:section>
        <p14:section name="Principles to Practices" id="{09C2B514-2B9F-4C61-8F35-BC6248987325}">
          <p14:sldIdLst>
            <p14:sldId id="12697"/>
          </p14:sldIdLst>
        </p14:section>
        <p14:section name="Conclusion" id="{B8E5BAA2-651B-4D20-A229-40FE014C3638}">
          <p14:sldIdLst>
            <p14:sldId id="12729"/>
            <p14:sldId id="12730"/>
          </p14:sldIdLst>
        </p14:section>
        <p14:section name="Examples" id="{A45E19C0-EDE4-446A-A052-02B8B9753B9C}">
          <p14:sldIdLst/>
        </p14:section>
        <p14:section name="trust" id="{5E34D5A1-4EAC-419B-8332-55152A6BED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Kyrshanbor Pathaw [Chillibreeze]" initials="KP[" lastIdx="1" clrIdx="7">
    <p:extLst>
      <p:ext uri="{19B8F6BF-5375-455C-9EA6-DF929625EA0E}">
        <p15:presenceInfo xmlns:p15="http://schemas.microsoft.com/office/powerpoint/2012/main" userId="S::kyrshanbor.pathaw@chillibreeze.com::9d108cbe-53d2-47eb-bdb2-f4be30500280"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itchell Derrey" initials="MD" lastIdx="13" clrIdx="5">
    <p:extLst>
      <p:ext uri="{19B8F6BF-5375-455C-9EA6-DF929625EA0E}">
        <p15:presenceInfo xmlns:p15="http://schemas.microsoft.com/office/powerpoint/2012/main" userId="S::mitchell@silverfoxprod.com::ba2ee660-27ce-40d7-8b8d-1c0a464223e1" providerId="AD"/>
      </p:ext>
    </p:extLst>
  </p:cmAuthor>
  <p:cmAuthor id="6" name="Brittany Hart" initials="BH" lastIdx="1" clrIdx="6">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2F2F2F"/>
    <a:srgbClr val="D83A01"/>
    <a:srgbClr val="243A5E"/>
    <a:srgbClr val="6E6E6E"/>
    <a:srgbClr val="9BCC6C"/>
    <a:srgbClr val="107C10"/>
    <a:srgbClr val="9BF00B"/>
    <a:srgbClr val="EBFCCE"/>
    <a:srgbClr val="3C7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7C41D-83A8-4849-9261-C90BB5B88020}" v="4" dt="2020-04-06T18:30:06.459"/>
    <p1510:client id="{ADC2901B-EDF4-43BD-9118-8A7270582FFF}" v="2" dt="2020-05-05T13:49:45.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325"/>
  </p:normalViewPr>
  <p:slideViewPr>
    <p:cSldViewPr snapToGrid="0">
      <p:cViewPr varScale="1">
        <p:scale>
          <a:sx n="99" d="100"/>
          <a:sy n="99" d="100"/>
        </p:scale>
        <p:origin x="105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4">
                  <a:lumMod val="75000"/>
                </a:schemeClr>
              </a:solidFill>
              <a:ln>
                <a:noFill/>
              </a:ln>
              <a:effectLst/>
            </c:spPr>
            <c:extLst>
              <c:ext xmlns:c16="http://schemas.microsoft.com/office/drawing/2014/chart" uri="{C3380CC4-5D6E-409C-BE32-E72D297353CC}">
                <c16:uniqueId val="{00000001-BFB5-4356-8AAF-3D91709D200B}"/>
              </c:ext>
            </c:extLst>
          </c:dPt>
          <c:dLbls>
            <c:dLbl>
              <c:idx val="4"/>
              <c:tx>
                <c:rich>
                  <a:bodyPr/>
                  <a:lstStyle/>
                  <a:p>
                    <a:fld id="{43D5B398-9203-4265-94D3-6E0B5D1A3633}" type="VALUE">
                      <a:rPr lang="en-US">
                        <a:solidFill>
                          <a:schemeClr val="accent4">
                            <a:lumMod val="75000"/>
                          </a:schemeClr>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FB5-4356-8AAF-3D91709D200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France</c:v>
                </c:pt>
                <c:pt idx="1">
                  <c:v>Italy</c:v>
                </c:pt>
                <c:pt idx="2">
                  <c:v>Netherlands</c:v>
                </c:pt>
                <c:pt idx="3">
                  <c:v>Spain</c:v>
                </c:pt>
                <c:pt idx="4">
                  <c:v>Overall average</c:v>
                </c:pt>
                <c:pt idx="5">
                  <c:v>Germany</c:v>
                </c:pt>
                <c:pt idx="6">
                  <c:v>UK</c:v>
                </c:pt>
                <c:pt idx="7">
                  <c:v>China</c:v>
                </c:pt>
                <c:pt idx="8">
                  <c:v>India</c:v>
                </c:pt>
                <c:pt idx="9">
                  <c:v>US</c:v>
                </c:pt>
                <c:pt idx="10">
                  <c:v>Sweden</c:v>
                </c:pt>
              </c:strCache>
            </c:strRef>
          </c:cat>
          <c:val>
            <c:numRef>
              <c:f>Sheet1!$B$2:$B$12</c:f>
              <c:numCache>
                <c:formatCode>0%</c:formatCode>
                <c:ptCount val="11"/>
                <c:pt idx="0">
                  <c:v>0.89</c:v>
                </c:pt>
                <c:pt idx="1">
                  <c:v>0.88</c:v>
                </c:pt>
                <c:pt idx="2">
                  <c:v>0.87</c:v>
                </c:pt>
                <c:pt idx="3">
                  <c:v>0.87</c:v>
                </c:pt>
                <c:pt idx="4">
                  <c:v>0.86</c:v>
                </c:pt>
                <c:pt idx="5">
                  <c:v>0.86</c:v>
                </c:pt>
                <c:pt idx="6">
                  <c:v>0.86</c:v>
                </c:pt>
                <c:pt idx="7">
                  <c:v>0.85</c:v>
                </c:pt>
                <c:pt idx="8">
                  <c:v>0.85</c:v>
                </c:pt>
                <c:pt idx="9">
                  <c:v>0.85</c:v>
                </c:pt>
                <c:pt idx="10">
                  <c:v>0.83</c:v>
                </c:pt>
              </c:numCache>
            </c:numRef>
          </c:val>
          <c:extLst>
            <c:ext xmlns:c16="http://schemas.microsoft.com/office/drawing/2014/chart" uri="{C3380CC4-5D6E-409C-BE32-E72D297353CC}">
              <c16:uniqueId val="{00000002-BFB5-4356-8AAF-3D91709D200B}"/>
            </c:ext>
          </c:extLst>
        </c:ser>
        <c:dLbls>
          <c:dLblPos val="outEnd"/>
          <c:showLegendKey val="0"/>
          <c:showVal val="1"/>
          <c:showCatName val="0"/>
          <c:showSerName val="0"/>
          <c:showPercent val="0"/>
          <c:showBubbleSize val="0"/>
        </c:dLbls>
        <c:gapWidth val="219"/>
        <c:overlap val="-27"/>
        <c:axId val="184978943"/>
        <c:axId val="183843871"/>
      </c:barChart>
      <c:catAx>
        <c:axId val="184978943"/>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83843871"/>
        <c:crosses val="autoZero"/>
        <c:auto val="1"/>
        <c:lblAlgn val="ctr"/>
        <c:lblOffset val="100"/>
        <c:noMultiLvlLbl val="0"/>
      </c:catAx>
      <c:valAx>
        <c:axId val="183843871"/>
        <c:scaling>
          <c:orientation val="minMax"/>
        </c:scaling>
        <c:delete val="1"/>
        <c:axPos val="l"/>
        <c:numFmt formatCode="0%" sourceLinked="1"/>
        <c:majorTickMark val="out"/>
        <c:minorTickMark val="none"/>
        <c:tickLblPos val="nextTo"/>
        <c:crossAx val="184978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solidFill>
                  <a:schemeClr val="tx1"/>
                </a:solidFill>
                <a:latin typeface="+mj-lt"/>
              </a:rPr>
              <a:t>Stack Overflow 2018 Developer Survey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45272147807052"/>
          <c:y val="0.17161614320241336"/>
          <c:w val="0.78794406197189493"/>
          <c:h val="0.68066614526059521"/>
        </c:manualLayout>
      </c:layout>
      <c:barChart>
        <c:barDir val="bar"/>
        <c:grouping val="stacked"/>
        <c:varyColors val="0"/>
        <c:ser>
          <c:idx val="0"/>
          <c:order val="0"/>
          <c:tx>
            <c:strRef>
              <c:f>Sheet1!$B$1</c:f>
              <c:strCache>
                <c:ptCount val="1"/>
                <c:pt idx="0">
                  <c:v>Series 1</c:v>
                </c:pt>
              </c:strCache>
            </c:strRef>
          </c:tx>
          <c:spPr>
            <a:solidFill>
              <a:schemeClr val="tx2"/>
            </a:solidFill>
            <a:ln>
              <a:noFill/>
            </a:ln>
            <a:effectLst/>
          </c:spPr>
          <c:invertIfNegative val="0"/>
          <c:dLbls>
            <c:dLbl>
              <c:idx val="0"/>
              <c:layout>
                <c:manualLayout>
                  <c:x val="5.4687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3B1-481F-B6A3-D8ED0B1D5F84}"/>
                </c:ext>
              </c:extLst>
            </c:dLbl>
            <c:dLbl>
              <c:idx val="1"/>
              <c:layout>
                <c:manualLayout>
                  <c:x val="0.24062500000000001"/>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B1-481F-B6A3-D8ED0B1D5F84}"/>
                </c:ext>
              </c:extLst>
            </c:dLbl>
            <c:dLbl>
              <c:idx val="2"/>
              <c:layout>
                <c:manualLayout>
                  <c:x val="0.3596094772539101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3B1-481F-B6A3-D8ED0B1D5F84}"/>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Sheet1!$A$2:$A$4</c:f>
              <c:strCache>
                <c:ptCount val="3"/>
                <c:pt idx="0">
                  <c:v>Yes</c:v>
                </c:pt>
                <c:pt idx="1">
                  <c:v>Depends on what
it is</c:v>
                </c:pt>
                <c:pt idx="2">
                  <c:v>No</c:v>
                </c:pt>
              </c:strCache>
            </c:strRef>
          </c:cat>
          <c:val>
            <c:numRef>
              <c:f>Sheet1!$B$2:$B$4</c:f>
              <c:numCache>
                <c:formatCode>0.00%</c:formatCode>
                <c:ptCount val="3"/>
                <c:pt idx="0">
                  <c:v>4.8000000000000001E-2</c:v>
                </c:pt>
                <c:pt idx="1">
                  <c:v>0.36599999999999999</c:v>
                </c:pt>
                <c:pt idx="2">
                  <c:v>0.58499999999999996</c:v>
                </c:pt>
              </c:numCache>
            </c:numRef>
          </c:val>
          <c:extLst>
            <c:ext xmlns:c16="http://schemas.microsoft.com/office/drawing/2014/chart" uri="{C3380CC4-5D6E-409C-BE32-E72D297353CC}">
              <c16:uniqueId val="{00000003-53B1-481F-B6A3-D8ED0B1D5F84}"/>
            </c:ext>
          </c:extLst>
        </c:ser>
        <c:dLbls>
          <c:showLegendKey val="0"/>
          <c:showVal val="1"/>
          <c:showCatName val="0"/>
          <c:showSerName val="0"/>
          <c:showPercent val="0"/>
          <c:showBubbleSize val="0"/>
        </c:dLbls>
        <c:gapWidth val="150"/>
        <c:overlap val="100"/>
        <c:axId val="1271991056"/>
        <c:axId val="396385104"/>
      </c:barChart>
      <c:catAx>
        <c:axId val="1271991056"/>
        <c:scaling>
          <c:orientation val="minMax"/>
        </c:scaling>
        <c:delete val="0"/>
        <c:axPos val="l"/>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96385104"/>
        <c:crosses val="autoZero"/>
        <c:auto val="1"/>
        <c:lblAlgn val="ctr"/>
        <c:lblOffset val="100"/>
        <c:noMultiLvlLbl val="0"/>
      </c:catAx>
      <c:valAx>
        <c:axId val="396385104"/>
        <c:scaling>
          <c:orientation val="minMax"/>
        </c:scaling>
        <c:delete val="1"/>
        <c:axPos val="b"/>
        <c:numFmt formatCode="0.00%" sourceLinked="1"/>
        <c:majorTickMark val="none"/>
        <c:minorTickMark val="none"/>
        <c:tickLblPos val="nextTo"/>
        <c:crossAx val="127199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solidFill>
        <a:schemeClr val="bg1">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solidFill>
                  <a:schemeClr val="tx1"/>
                </a:solidFill>
                <a:latin typeface="+mj-lt"/>
              </a:rPr>
              <a:t>Stack Overflow 2018 Developer Survey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997604600256325"/>
          <c:y val="0.17161614320241336"/>
          <c:w val="0.77642073744740214"/>
          <c:h val="0.68066614526059521"/>
        </c:manualLayout>
      </c:layout>
      <c:barChart>
        <c:barDir val="bar"/>
        <c:grouping val="stacked"/>
        <c:varyColors val="0"/>
        <c:ser>
          <c:idx val="0"/>
          <c:order val="0"/>
          <c:tx>
            <c:strRef>
              <c:f>Sheet1!$B$1</c:f>
              <c:strCache>
                <c:ptCount val="1"/>
                <c:pt idx="0">
                  <c:v>Series 1</c:v>
                </c:pt>
              </c:strCache>
            </c:strRef>
          </c:tx>
          <c:spPr>
            <a:solidFill>
              <a:schemeClr val="tx2"/>
            </a:solidFill>
            <a:ln>
              <a:noFill/>
            </a:ln>
            <a:effectLst/>
          </c:spPr>
          <c:invertIfNegative val="0"/>
          <c:dLbls>
            <c:dLbl>
              <c:idx val="0"/>
              <c:layout>
                <c:manualLayout>
                  <c:x val="0.13996012203835814"/>
                  <c:y val="0"/>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56-4D70-940F-62FEC1E1AB97}"/>
                </c:ext>
              </c:extLst>
            </c:dLbl>
            <c:dLbl>
              <c:idx val="1"/>
              <c:layout>
                <c:manualLayout>
                  <c:x val="0.15765704499313818"/>
                  <c:y val="-5.476660656474619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056-4D70-940F-62FEC1E1AB97}"/>
                </c:ext>
              </c:extLst>
            </c:dLbl>
            <c:dLbl>
              <c:idx val="2"/>
              <c:layout>
                <c:manualLayout>
                  <c:x val="0.35615247989656229"/>
                  <c:y val="5.9746079163554896E-3"/>
                </c:manualLayout>
              </c:layout>
              <c:numFmt formatCode="0.0%" sourceLinked="0"/>
              <c:spPr>
                <a:noFill/>
                <a:ln>
                  <a:noFill/>
                </a:ln>
                <a:effectLst/>
              </c:spPr>
              <c:txPr>
                <a:bodyPr rot="0" spcFirstLastPara="1" vertOverflow="ellipsis" vert="horz" wrap="square" lIns="38100" tIns="19050" rIns="38100" bIns="19050" anchor="ctr" anchorCtr="0">
                  <a:spAutoFit/>
                </a:bodyPr>
                <a:lstStyle/>
                <a:p>
                  <a:pPr algn="l">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056-4D70-940F-62FEC1E1AB9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Sheet1!$A$2:$A$4</c:f>
              <c:strCache>
                <c:ptCount val="3"/>
                <c:pt idx="0">
                  <c:v>The developer
who wrote it</c:v>
                </c:pt>
                <c:pt idx="1">
                  <c:v>Person who
came up with
the idea</c:v>
                </c:pt>
                <c:pt idx="2">
                  <c:v>Upper management
at the company/org</c:v>
                </c:pt>
              </c:strCache>
            </c:strRef>
          </c:cat>
          <c:val>
            <c:numRef>
              <c:f>Sheet1!$B$2:$B$4</c:f>
              <c:numCache>
                <c:formatCode>0.00%</c:formatCode>
                <c:ptCount val="3"/>
                <c:pt idx="0">
                  <c:v>0.19700000000000001</c:v>
                </c:pt>
                <c:pt idx="1">
                  <c:v>0.22800000000000001</c:v>
                </c:pt>
                <c:pt idx="2">
                  <c:v>0.57499999999999996</c:v>
                </c:pt>
              </c:numCache>
            </c:numRef>
          </c:val>
          <c:extLst>
            <c:ext xmlns:c16="http://schemas.microsoft.com/office/drawing/2014/chart" uri="{C3380CC4-5D6E-409C-BE32-E72D297353CC}">
              <c16:uniqueId val="{00000003-3056-4D70-940F-62FEC1E1AB97}"/>
            </c:ext>
          </c:extLst>
        </c:ser>
        <c:dLbls>
          <c:showLegendKey val="0"/>
          <c:showVal val="1"/>
          <c:showCatName val="0"/>
          <c:showSerName val="0"/>
          <c:showPercent val="0"/>
          <c:showBubbleSize val="0"/>
        </c:dLbls>
        <c:gapWidth val="150"/>
        <c:overlap val="100"/>
        <c:axId val="1271991056"/>
        <c:axId val="396385104"/>
      </c:barChart>
      <c:catAx>
        <c:axId val="1271991056"/>
        <c:scaling>
          <c:orientation val="minMax"/>
        </c:scaling>
        <c:delete val="0"/>
        <c:axPos val="l"/>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96385104"/>
        <c:crosses val="autoZero"/>
        <c:auto val="1"/>
        <c:lblAlgn val="ctr"/>
        <c:lblOffset val="100"/>
        <c:noMultiLvlLbl val="0"/>
      </c:catAx>
      <c:valAx>
        <c:axId val="396385104"/>
        <c:scaling>
          <c:orientation val="minMax"/>
        </c:scaling>
        <c:delete val="1"/>
        <c:axPos val="b"/>
        <c:numFmt formatCode="0.00%" sourceLinked="1"/>
        <c:majorTickMark val="none"/>
        <c:minorTickMark val="none"/>
        <c:tickLblPos val="nextTo"/>
        <c:crossAx val="127199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solidFill>
        <a:schemeClr val="bg1">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solidFill>
                  <a:schemeClr val="tx1"/>
                </a:solidFill>
                <a:latin typeface="+mj-lt"/>
              </a:rPr>
              <a:t>Stack Overflow 2018 Developer Survey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45272147807052"/>
          <c:y val="0.17161614320241336"/>
          <c:w val="0.78794406197189493"/>
          <c:h val="0.68066614526059521"/>
        </c:manualLayout>
      </c:layout>
      <c:barChart>
        <c:barDir val="bar"/>
        <c:grouping val="stacked"/>
        <c:varyColors val="0"/>
        <c:ser>
          <c:idx val="0"/>
          <c:order val="0"/>
          <c:tx>
            <c:strRef>
              <c:f>Sheet1!$B$1</c:f>
              <c:strCache>
                <c:ptCount val="1"/>
                <c:pt idx="0">
                  <c:v>Series 1</c:v>
                </c:pt>
              </c:strCache>
            </c:strRef>
          </c:tx>
          <c:spPr>
            <a:solidFill>
              <a:schemeClr val="tx2"/>
            </a:solidFill>
            <a:ln>
              <a:noFill/>
            </a:ln>
            <a:effectLst/>
          </c:spPr>
          <c:invertIfNegative val="0"/>
          <c:dLbls>
            <c:dLbl>
              <c:idx val="0"/>
              <c:layout>
                <c:manualLayout>
                  <c:x val="5.468752055711190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DC0-48F5-A572-E6D3E1CA63AD}"/>
                </c:ext>
              </c:extLst>
            </c:dLbl>
            <c:dLbl>
              <c:idx val="1"/>
              <c:layout>
                <c:manualLayout>
                  <c:x val="9.4278760108428089E-2"/>
                  <c:y val="-5.476660656474619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DC0-48F5-A572-E6D3E1CA63AD}"/>
                </c:ext>
              </c:extLst>
            </c:dLbl>
            <c:dLbl>
              <c:idx val="2"/>
              <c:layout>
                <c:manualLayout>
                  <c:x val="0.38150379385044614"/>
                  <c:y val="5.9746079163554896E-3"/>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DC0-48F5-A572-E6D3E1CA63AD}"/>
                </c:ext>
              </c:extLst>
            </c:dLbl>
            <c:numFmt formatCode="0.0%" sourceLinked="0"/>
            <c:spPr>
              <a:noFill/>
              <a:ln>
                <a:solidFill>
                  <a:schemeClr val="bg1"/>
                </a:solid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Sheet1!$A$2:$A$4</c:f>
              <c:strCache>
                <c:ptCount val="3"/>
                <c:pt idx="0">
                  <c:v>No</c:v>
                </c:pt>
                <c:pt idx="1">
                  <c:v>Unsure/
I don't know</c:v>
                </c:pt>
                <c:pt idx="2">
                  <c:v>Yes</c:v>
                </c:pt>
              </c:strCache>
            </c:strRef>
          </c:cat>
          <c:val>
            <c:numRef>
              <c:f>Sheet1!$B$2:$B$4</c:f>
              <c:numCache>
                <c:formatCode>0.00%</c:formatCode>
                <c:ptCount val="3"/>
                <c:pt idx="0">
                  <c:v>6.0999999999999999E-2</c:v>
                </c:pt>
                <c:pt idx="1">
                  <c:v>0.14299999999999999</c:v>
                </c:pt>
                <c:pt idx="2">
                  <c:v>0.79600000000000004</c:v>
                </c:pt>
              </c:numCache>
            </c:numRef>
          </c:val>
          <c:extLst>
            <c:ext xmlns:c16="http://schemas.microsoft.com/office/drawing/2014/chart" uri="{C3380CC4-5D6E-409C-BE32-E72D297353CC}">
              <c16:uniqueId val="{00000003-5DC0-48F5-A572-E6D3E1CA63AD}"/>
            </c:ext>
          </c:extLst>
        </c:ser>
        <c:dLbls>
          <c:showLegendKey val="0"/>
          <c:showVal val="1"/>
          <c:showCatName val="0"/>
          <c:showSerName val="0"/>
          <c:showPercent val="0"/>
          <c:showBubbleSize val="0"/>
        </c:dLbls>
        <c:gapWidth val="150"/>
        <c:overlap val="100"/>
        <c:axId val="1271991056"/>
        <c:axId val="396385104"/>
      </c:barChart>
      <c:catAx>
        <c:axId val="1271991056"/>
        <c:scaling>
          <c:orientation val="minMax"/>
        </c:scaling>
        <c:delete val="0"/>
        <c:axPos val="l"/>
        <c:numFmt formatCode="General" sourceLinked="1"/>
        <c:majorTickMark val="out"/>
        <c:minorTickMark val="none"/>
        <c:tickLblPos val="nextTo"/>
        <c:spPr>
          <a:noFill/>
          <a:ln w="6350" cap="flat" cmpd="sng" algn="ctr">
            <a:solidFill>
              <a:schemeClr val="bg1">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96385104"/>
        <c:crosses val="autoZero"/>
        <c:auto val="1"/>
        <c:lblAlgn val="ctr"/>
        <c:lblOffset val="100"/>
        <c:noMultiLvlLbl val="0"/>
      </c:catAx>
      <c:valAx>
        <c:axId val="396385104"/>
        <c:scaling>
          <c:orientation val="minMax"/>
        </c:scaling>
        <c:delete val="1"/>
        <c:axPos val="b"/>
        <c:numFmt formatCode="0.00%" sourceLinked="1"/>
        <c:majorTickMark val="none"/>
        <c:minorTickMark val="none"/>
        <c:tickLblPos val="nextTo"/>
        <c:crossAx val="127199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solidFill>
        <a:schemeClr val="bg1">
          <a:lumMod val="7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5/7/20 8:12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5/7/20 8:11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ture.com/articles/d41586-019-03228-6"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nature.com/articles/d41586-019-03228-6#ref-CR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heverge.com/2018/6/6/17433482/ai-automated-surveillance-drones-spot-violent-behavior-crowds" TargetMode="External"/><Relationship Id="rId7" Type="http://schemas.openxmlformats.org/officeDocument/2006/relationships/hyperlink" Target="https://twitter.com/mer__edith/status/1004339248089231360"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theverge.com/2018/1/23/16907238/artificial-intelligence-surveillance-cameras-security" TargetMode="External"/><Relationship Id="rId5" Type="http://schemas.openxmlformats.org/officeDocument/2006/relationships/hyperlink" Target="http://densepose.org/" TargetMode="External"/><Relationship Id="rId4" Type="http://schemas.openxmlformats.org/officeDocument/2006/relationships/hyperlink" Target="https://arxiv.org/pdf/1806.00746.pd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heverge.com/circuitbreaker/2018/9/6/17817220/irobot-roomba-i7-robot-vacuum-empties-itself-maps-house"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zdnet.com/article/google-sets-new-rules-for-third-party-apps-to-access-gmail-data/" TargetMode="External"/><Relationship Id="rId4" Type="http://schemas.openxmlformats.org/officeDocument/2006/relationships/hyperlink" Target="https://www.theverge.com/2018/10/8/17951914/google-plus-data-breach-exposed-user-profile-information-privacy-not-disclose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sciencemag.org/news/2016/09/can-predictive-policing-prevent-crime-it-happen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www.aies-conference.com/wp-content/papers/main/AIES_2018_paper_93.pdf" TargetMode="External"/><Relationship Id="rId5" Type="http://schemas.openxmlformats.org/officeDocument/2006/relationships/hyperlink" Target="http://www.sciencemag.org/news/2018/02/new-algorithm-can-create-movies-just-few-snippets-text" TargetMode="External"/><Relationship Id="rId4" Type="http://schemas.openxmlformats.org/officeDocument/2006/relationships/hyperlink" Target="http://www.sciencemag.org/news/2017/04/self-taught-artificial-intelligence-beats-doctors-predicting-heart-attack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echnologyreview.com/s/613578/ai-algorithms-liability-human-blam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bloomberg.com/news/articles/2019-05-06/who-to-sue-when-a-robot-loses-your-fortune?mod=djemAIPro"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MS Story</a:t>
            </a: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5/7/20 8:11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2333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FAIRNESS **</a:t>
            </a:r>
          </a:p>
          <a:p>
            <a:endParaRPr lang="en-US"/>
          </a:p>
          <a:p>
            <a:r>
              <a:rPr lang="en-US"/>
              <a:t>https://www.bloomberg.com/graphics/2016-amazon-same-day/</a:t>
            </a:r>
          </a:p>
          <a:p>
            <a:endParaRPr lang="en-US"/>
          </a:p>
          <a:p>
            <a:r>
              <a:rPr lang="en-US" sz="1200" b="0" i="0" u="none" strike="noStrike" kern="1200">
                <a:solidFill>
                  <a:schemeClr val="tx1"/>
                </a:solidFill>
                <a:effectLst/>
                <a:latin typeface="+mn-lt"/>
                <a:ea typeface="+mn-ea"/>
                <a:cs typeface="+mn-cs"/>
              </a:rPr>
              <a:t>Prime Same-Day service includes 27 metropolitan areas. In most of them, it provides broad coverage within the city limits. In six major same-day delivery cities, however, the service area excludes predominantly black ZIP codes to varying degrees, according to a Bloomberg analysis that compared Amazon same-day delivery areas with U.S. Census Bureau data.</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Atlanta, Chicago, Dallas, and Washington, cities still struggling to overcome generations of racial segregation and economic inequality, black citizens are about half as likely to live in neighborhoods with access to Amazon same-day delivery as white residents. The disparity in two other big cities is significant, too. In New York City, same-day delivery is available throughout Manhattan, Staten Island, and Brooklyn, but not in the Bronx and some majority-black neighborhoods in Queens. In some cities, Amazon same-day delivery extends many miles into the surrounding suburbs but isn’t available in some ZIP codes within the city limits.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most striking gap in Amazon’s same-day service is in Boston, where three ZIP codes encompassing the primarily black neighborhood of Roxbury are excluded from same-day service, while the neighborhoods that surround it on all sides are eligible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There’s no evidence that Amazon makes decisions on where to deliver based on race. Craig Berman, Amazon’s vice president for global communications says the ethnic composition of neighborhoods isn’t part of the data Amazon examines when drawing up its maps. “When it comes to same-day delivery, our goal is to serve as many people as we can, which we’ve proven in places like Los Angeles, Seattle, San Francisco, and Philadelphia.” Amazon, he says, has a “radical sensitivity” to any suggestion that neighborhoods are being singled out by race. “Demographics play no role in it. Zero.”</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Amazon says its plan is to focus its same-day service on ZIP codes where there’s a high concentration of Prime members, and then expand the offering to fill in the gaps over time.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This is a logical approach from a cost and efficiency perspective: Give areas with the most existing paying members priority access to a new product. Yet in cities where most of those paying members are concentrated in predominantly white parts of town, </a:t>
            </a:r>
            <a:r>
              <a:rPr lang="en-US" sz="1200" b="1" i="0" u="none" strike="noStrike" kern="1200">
                <a:solidFill>
                  <a:schemeClr val="tx1"/>
                </a:solidFill>
                <a:effectLst/>
                <a:latin typeface="+mn-lt"/>
                <a:ea typeface="+mn-ea"/>
                <a:cs typeface="+mn-cs"/>
              </a:rPr>
              <a:t>a solely data-driven calculation that looks at numbers instead of people can reinforce long-entrenched inequality in access to retail services</a:t>
            </a:r>
            <a:r>
              <a:rPr lang="en-US" sz="1200" b="0" i="0" u="none" strike="noStrike" kern="1200">
                <a:solidFill>
                  <a:schemeClr val="tx1"/>
                </a:solidFill>
                <a:effectLst/>
                <a:latin typeface="+mn-lt"/>
                <a:ea typeface="+mn-ea"/>
                <a:cs typeface="+mn-cs"/>
              </a:rPr>
              <a:t>. For people who live in black neighborhoods not served by Amazon, the fact that it’s not deliberate doesn’t make much practical difference. “They are offering different services to other people who don’t look like you but live in the same city,” </a:t>
            </a:r>
          </a:p>
          <a:p>
            <a:endParaRPr lang="en-US" sz="1200" b="0" i="0" u="none" strike="noStrike" kern="1200">
              <a:solidFill>
                <a:schemeClr val="tx1"/>
              </a:solidFill>
              <a:effectLst/>
              <a:latin typeface="+mn-lt"/>
              <a:ea typeface="+mn-ea"/>
              <a:cs typeface="+mn-cs"/>
            </a:endParaRPr>
          </a:p>
          <a:p>
            <a:endParaRPr lang="en-US"/>
          </a:p>
          <a:p>
            <a:r>
              <a:rPr lang="en-US"/>
              <a:t>Fairness example, too</a:t>
            </a:r>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11</a:t>
            </a:fld>
            <a:endParaRPr lang="en-US"/>
          </a:p>
        </p:txBody>
      </p:sp>
    </p:spTree>
    <p:extLst>
      <p:ext uri="{BB962C8B-B14F-4D97-AF65-F5344CB8AC3E}">
        <p14:creationId xmlns:p14="http://schemas.microsoft.com/office/powerpoint/2010/main" val="147971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FAIRNESS **</a:t>
            </a:r>
          </a:p>
          <a:p>
            <a:endParaRPr lang="en-US"/>
          </a:p>
          <a:p>
            <a:r>
              <a:rPr lang="en-US"/>
              <a:t>https://www.bloomberg.com/graphics/2016-amazon-same-day/</a:t>
            </a:r>
          </a:p>
          <a:p>
            <a:endParaRPr lang="en-US"/>
          </a:p>
          <a:p>
            <a:r>
              <a:rPr lang="en-US" sz="1200" b="0" i="0" u="none" strike="noStrike" kern="1200">
                <a:solidFill>
                  <a:schemeClr val="tx1"/>
                </a:solidFill>
                <a:effectLst/>
                <a:latin typeface="+mn-lt"/>
                <a:ea typeface="+mn-ea"/>
                <a:cs typeface="+mn-cs"/>
              </a:rPr>
              <a:t>Prime Same-Day service includes 27 metropolitan areas. In most of them, it provides broad coverage within the city limits. In six major same-day delivery cities, however, the service area excludes predominantly black ZIP codes to varying degrees, according to a Bloomberg analysis that compared Amazon same-day delivery areas with U.S. Census Bureau data.</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Atlanta, Chicago, Dallas, and Washington, cities still struggling to overcome generations of racial segregation and economic inequality, black citizens are about half as likely to live in neighborhoods with access to Amazon same-day delivery as white residents. The disparity in two other big cities is significant, too. In New York City, same-day delivery is available throughout Manhattan, Staten Island, and Brooklyn, but not in the Bronx and some majority-black neighborhoods in Queens. In some cities, Amazon same-day delivery extends many miles into the surrounding suburbs but isn’t available in some ZIP codes within the city limits.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most striking gap in Amazon’s same-day service is in Boston, where three ZIP codes encompassing the primarily black neighborhood of Roxbury are excluded from same-day service, while the neighborhoods that surround it on all sides are eligible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There’s no evidence that Amazon makes decisions on where to deliver based on race. Craig Berman, Amazon’s vice president for global communications says the ethnic composition of neighborhoods isn’t part of the data Amazon examines when drawing up its maps. “When it comes to same-day delivery, our goal is to serve as many people as we can, which we’ve proven in places like Los Angeles, Seattle, San Francisco, and Philadelphia.” Amazon, he says, has a “radical sensitivity” to any suggestion that neighborhoods are being singled out by race. “Demographics play no role in it. Zero.”</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Amazon says its plan is to focus its same-day service on ZIP codes where there’s a high concentration of Prime members, and then expand the offering to fill in the gaps over time.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This is a logical approach from a cost and efficiency perspective: Give areas with the most existing paying members priority access to a new product. Yet in cities where most of those paying members are concentrated in predominantly white parts of town, </a:t>
            </a:r>
            <a:r>
              <a:rPr lang="en-US" sz="1200" b="1" i="0" u="none" strike="noStrike" kern="1200">
                <a:solidFill>
                  <a:schemeClr val="tx1"/>
                </a:solidFill>
                <a:effectLst/>
                <a:latin typeface="+mn-lt"/>
                <a:ea typeface="+mn-ea"/>
                <a:cs typeface="+mn-cs"/>
              </a:rPr>
              <a:t>a solely data-driven calculation that looks at numbers instead of people can reinforce long-entrenched inequality in access to retail services</a:t>
            </a:r>
            <a:r>
              <a:rPr lang="en-US" sz="1200" b="0" i="0" u="none" strike="noStrike" kern="1200">
                <a:solidFill>
                  <a:schemeClr val="tx1"/>
                </a:solidFill>
                <a:effectLst/>
                <a:latin typeface="+mn-lt"/>
                <a:ea typeface="+mn-ea"/>
                <a:cs typeface="+mn-cs"/>
              </a:rPr>
              <a:t>. For people who live in black neighborhoods not served by Amazon, the fact that it’s not deliberate doesn’t make much practical difference. “They are offering different services to other people who don’t look like you but live in the same city,” </a:t>
            </a:r>
          </a:p>
          <a:p>
            <a:endParaRPr lang="en-US" sz="1200" b="0" i="0" u="none" strike="noStrike" kern="1200">
              <a:solidFill>
                <a:schemeClr val="tx1"/>
              </a:solidFill>
              <a:effectLst/>
              <a:latin typeface="+mn-lt"/>
              <a:ea typeface="+mn-ea"/>
              <a:cs typeface="+mn-cs"/>
            </a:endParaRPr>
          </a:p>
          <a:p>
            <a:endParaRPr lang="en-US"/>
          </a:p>
          <a:p>
            <a:r>
              <a:rPr lang="en-US"/>
              <a:t>Fairness example, too</a:t>
            </a:r>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12</a:t>
            </a:fld>
            <a:endParaRPr lang="en-US"/>
          </a:p>
        </p:txBody>
      </p:sp>
    </p:spTree>
    <p:extLst>
      <p:ext uri="{BB962C8B-B14F-4D97-AF65-F5344CB8AC3E}">
        <p14:creationId xmlns:p14="http://schemas.microsoft.com/office/powerpoint/2010/main" val="3474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examples of bias across different applications of AI. </a:t>
            </a:r>
          </a:p>
          <a:p>
            <a:r>
              <a:rPr lang="en-US"/>
              <a:t>In this picture, this Asian man puts his picture and the passport software repeatedly declines his application saying that his eyes are closed. </a:t>
            </a:r>
          </a:p>
        </p:txBody>
      </p:sp>
      <p:sp>
        <p:nvSpPr>
          <p:cNvPr id="4" name="Slide Number Placeholder 3"/>
          <p:cNvSpPr>
            <a:spLocks noGrp="1"/>
          </p:cNvSpPr>
          <p:nvPr>
            <p:ph type="sldNum" sz="quarter" idx="10"/>
          </p:nvPr>
        </p:nvSpPr>
        <p:spPr/>
        <p:txBody>
          <a:bodyPr/>
          <a:lstStyle/>
          <a:p>
            <a:fld id="{0AC4C5BF-17BE-4317-AD74-35ACE0595C1A}" type="slidenum">
              <a:rPr lang="en-ZA" smtClean="0"/>
              <a:t>13</a:t>
            </a:fld>
            <a:endParaRPr lang="en-ZA"/>
          </a:p>
        </p:txBody>
      </p:sp>
    </p:spTree>
    <p:extLst>
      <p:ext uri="{BB962C8B-B14F-4D97-AF65-F5344CB8AC3E}">
        <p14:creationId xmlns:p14="http://schemas.microsoft.com/office/powerpoint/2010/main" val="246847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FAIRNESS **</a:t>
            </a:r>
          </a:p>
          <a:p>
            <a:endParaRPr lang="en-US"/>
          </a:p>
          <a:p>
            <a:r>
              <a:rPr lang="en-US">
                <a:hlinkClick r:id="rId3"/>
              </a:rPr>
              <a:t>https://www.nature.com/articles/d41586-019-03228-6</a:t>
            </a:r>
            <a:endParaRPr lang="en-US"/>
          </a:p>
          <a:p>
            <a:endParaRPr lang="en-US"/>
          </a:p>
          <a:p>
            <a:r>
              <a:rPr lang="en-US" sz="1200" b="0" i="0" kern="1200">
                <a:solidFill>
                  <a:schemeClr val="tx1"/>
                </a:solidFill>
                <a:effectLst/>
                <a:latin typeface="+mn-lt"/>
                <a:ea typeface="+mn-ea"/>
                <a:cs typeface="+mn-cs"/>
              </a:rPr>
              <a:t>An algorithm widely used in US hospitals to allocate health care to patients has been systematically discriminating against black people, a sweeping analysis has found.</a:t>
            </a:r>
          </a:p>
          <a:p>
            <a:r>
              <a:rPr lang="en-US" sz="1200" b="0" i="0" kern="1200">
                <a:solidFill>
                  <a:schemeClr val="tx1"/>
                </a:solidFill>
                <a:effectLst/>
                <a:latin typeface="+mn-lt"/>
                <a:ea typeface="+mn-ea"/>
                <a:cs typeface="+mn-cs"/>
              </a:rPr>
              <a:t>The study, published in </a:t>
            </a:r>
            <a:r>
              <a:rPr lang="en-US" sz="1200" b="0" i="1" kern="1200">
                <a:solidFill>
                  <a:schemeClr val="tx1"/>
                </a:solidFill>
                <a:effectLst/>
                <a:latin typeface="+mn-lt"/>
                <a:ea typeface="+mn-ea"/>
                <a:cs typeface="+mn-cs"/>
              </a:rPr>
              <a:t>Science</a:t>
            </a:r>
            <a:r>
              <a:rPr lang="en-US" sz="1200" b="0" i="0" kern="1200">
                <a:solidFill>
                  <a:schemeClr val="tx1"/>
                </a:solidFill>
                <a:effectLst/>
                <a:latin typeface="+mn-lt"/>
                <a:ea typeface="+mn-ea"/>
                <a:cs typeface="+mn-cs"/>
              </a:rPr>
              <a:t> on 24 October</a:t>
            </a:r>
            <a:r>
              <a:rPr lang="en-US" sz="1200" b="0" i="0" u="none" strike="noStrike" kern="1200" baseline="30000">
                <a:solidFill>
                  <a:schemeClr val="tx1"/>
                </a:solidFill>
                <a:effectLst/>
                <a:latin typeface="+mn-lt"/>
                <a:ea typeface="+mn-ea"/>
                <a:cs typeface="+mn-cs"/>
                <a:hlinkClick r:id="rId4"/>
              </a:rPr>
              <a:t>1</a:t>
            </a:r>
            <a:r>
              <a:rPr lang="en-US" sz="1200" b="0" i="0" kern="1200">
                <a:solidFill>
                  <a:schemeClr val="tx1"/>
                </a:solidFill>
                <a:effectLst/>
                <a:latin typeface="+mn-lt"/>
                <a:ea typeface="+mn-ea"/>
                <a:cs typeface="+mn-cs"/>
              </a:rPr>
              <a:t>, concluded that the algorithm was less likely to refer black people than white people who were equally sick to </a:t>
            </a:r>
            <a:r>
              <a:rPr lang="en-US" sz="1200" b="0" i="0" kern="1200" err="1">
                <a:solidFill>
                  <a:schemeClr val="tx1"/>
                </a:solidFill>
                <a:effectLst/>
                <a:latin typeface="+mn-lt"/>
                <a:ea typeface="+mn-ea"/>
                <a:cs typeface="+mn-cs"/>
              </a:rPr>
              <a:t>programmes</a:t>
            </a:r>
            <a:r>
              <a:rPr lang="en-US" sz="1200" b="0" i="0" kern="1200">
                <a:solidFill>
                  <a:schemeClr val="tx1"/>
                </a:solidFill>
                <a:effectLst/>
                <a:latin typeface="+mn-lt"/>
                <a:ea typeface="+mn-ea"/>
                <a:cs typeface="+mn-cs"/>
              </a:rPr>
              <a:t> that aim to improve care for patients with complex medical needs. Hospitals and insurers use the algorithm and others like it to help manage care for about 200 million people in the United States each year.</a:t>
            </a:r>
          </a:p>
          <a:p>
            <a:endParaRPr lang="en-US"/>
          </a:p>
          <a:p>
            <a:r>
              <a:rPr lang="en-US"/>
              <a:t>…</a:t>
            </a:r>
          </a:p>
        </p:txBody>
      </p:sp>
      <p:sp>
        <p:nvSpPr>
          <p:cNvPr id="4" name="Slide Number Placeholder 3"/>
          <p:cNvSpPr>
            <a:spLocks noGrp="1"/>
          </p:cNvSpPr>
          <p:nvPr>
            <p:ph type="sldNum" sz="quarter" idx="5"/>
          </p:nvPr>
        </p:nvSpPr>
        <p:spPr/>
        <p:txBody>
          <a:bodyPr/>
          <a:lstStyle/>
          <a:p>
            <a:fld id="{F586A11C-0787-4780-8793-0CAEFB7023A3}" type="slidenum">
              <a:rPr lang="en-US" smtClean="0"/>
              <a:t>14</a:t>
            </a:fld>
            <a:endParaRPr lang="en-US"/>
          </a:p>
        </p:txBody>
      </p:sp>
    </p:spTree>
    <p:extLst>
      <p:ext uri="{BB962C8B-B14F-4D97-AF65-F5344CB8AC3E}">
        <p14:creationId xmlns:p14="http://schemas.microsoft.com/office/powerpoint/2010/main" val="3021367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examples of bias in search well. </a:t>
            </a:r>
          </a:p>
          <a:p>
            <a:r>
              <a:rPr lang="en-US"/>
              <a:t>When I search for CEO in Bing, I see that all pictures are pictures of mostly white men, creating the impression that there are no women </a:t>
            </a:r>
            <a:r>
              <a:rPr lang="en-US" err="1"/>
              <a:t>ceos</a:t>
            </a:r>
            <a:r>
              <a:rPr lang="en-US"/>
              <a:t>. </a:t>
            </a:r>
          </a:p>
          <a:p>
            <a:endParaRPr lang="en-US"/>
          </a:p>
          <a:p>
            <a:r>
              <a:rPr lang="en-US"/>
              <a:t>The last examples of bias in our technologies are not isolated from the society we live in. </a:t>
            </a:r>
          </a:p>
          <a:p>
            <a:r>
              <a:rPr lang="en-US"/>
              <a:t>We have to acknowledge that the society we live in has different forms of biases that are not consistent with Microsoft values. </a:t>
            </a:r>
          </a:p>
          <a:p>
            <a:r>
              <a:rPr lang="en-US"/>
              <a:t>These biases are already prevalent in our data sets. </a:t>
            </a:r>
          </a:p>
          <a:p>
            <a:r>
              <a:rPr lang="en-US"/>
              <a:t>With the widespread use of AI and statistical learning, </a:t>
            </a:r>
          </a:p>
          <a:p>
            <a:r>
              <a:rPr lang="en-US"/>
              <a:t>We are at serious risk of spreading but also amplifying these biases in ways that we don’t understand. </a:t>
            </a:r>
          </a:p>
          <a:p>
            <a:r>
              <a:rPr lang="en-US"/>
              <a:t> </a:t>
            </a:r>
          </a:p>
          <a:p>
            <a:endParaRPr lang="en-US"/>
          </a:p>
          <a:p>
            <a:endParaRPr lang="en-US"/>
          </a:p>
        </p:txBody>
      </p:sp>
      <p:sp>
        <p:nvSpPr>
          <p:cNvPr id="4" name="Slide Number Placeholder 3"/>
          <p:cNvSpPr>
            <a:spLocks noGrp="1"/>
          </p:cNvSpPr>
          <p:nvPr>
            <p:ph type="sldNum" sz="quarter" idx="10"/>
          </p:nvPr>
        </p:nvSpPr>
        <p:spPr/>
        <p:txBody>
          <a:bodyPr/>
          <a:lstStyle/>
          <a:p>
            <a:fld id="{0AC4C5BF-17BE-4317-AD74-35ACE0595C1A}" type="slidenum">
              <a:rPr lang="en-ZA" smtClean="0"/>
              <a:t>15</a:t>
            </a:fld>
            <a:endParaRPr lang="en-ZA"/>
          </a:p>
        </p:txBody>
      </p:sp>
    </p:spTree>
    <p:extLst>
      <p:ext uri="{BB962C8B-B14F-4D97-AF65-F5344CB8AC3E}">
        <p14:creationId xmlns:p14="http://schemas.microsoft.com/office/powerpoint/2010/main" val="3492032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Understand how bias can be introduced and affect recommendations</a:t>
            </a:r>
          </a:p>
          <a:p>
            <a:endParaRPr lang="en-US"/>
          </a:p>
          <a:p>
            <a:r>
              <a:rPr lang="en-US"/>
              <a:t>Attract diverse pool of AI talent</a:t>
            </a:r>
          </a:p>
          <a:p>
            <a:endParaRPr lang="en-US"/>
          </a:p>
          <a:p>
            <a:r>
              <a:rPr lang="en-US"/>
              <a:t>Develop analytical techniques to detect and eliminate bias</a:t>
            </a:r>
          </a:p>
          <a:p>
            <a:endParaRPr lang="en-US"/>
          </a:p>
          <a:p>
            <a:r>
              <a:rPr lang="en-US"/>
              <a:t>Human review and domain expertise</a:t>
            </a:r>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16</a:t>
            </a:fld>
            <a:endParaRPr lang="en-US"/>
          </a:p>
        </p:txBody>
      </p:sp>
    </p:spTree>
    <p:extLst>
      <p:ext uri="{BB962C8B-B14F-4D97-AF65-F5344CB8AC3E}">
        <p14:creationId xmlns:p14="http://schemas.microsoft.com/office/powerpoint/2010/main" val="385525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60891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SAFETY &amp; RELIABILITY **</a:t>
            </a:r>
          </a:p>
          <a:p>
            <a:endParaRPr lang="en-US"/>
          </a:p>
          <a:p>
            <a:pPr defTabSz="1843796">
              <a:defRPr/>
            </a:pPr>
            <a:r>
              <a:rPr lang="en-US">
                <a:latin typeface="Garamond" panose="02020404030301010803" pitchFamily="18" charset="0"/>
                <a:ea typeface="Segoe UI Regular" panose="020B0502040204020203" pitchFamily="34" charset="0"/>
                <a:cs typeface="Segoe UI Semibold" panose="020B0502040204020203" pitchFamily="34" charset="0"/>
              </a:rPr>
              <a:t>Source: </a:t>
            </a:r>
            <a:r>
              <a:rPr lang="en-US" sz="2400">
                <a:hlinkClick r:id="rId3" tooltip="https://www.theverge.com/2018/6/6/17433482/ai-automated-surveillance-drones-spot-violent-behavior-crowds"/>
              </a:rPr>
              <a:t>https://www.theverge.com/2018/6/6/17433482/ai-automated-surveillance-drones-spot-violent-behavior-crowds</a:t>
            </a:r>
            <a:endParaRPr lang="en-US" sz="2400"/>
          </a:p>
          <a:p>
            <a:pPr defTabSz="1843796">
              <a:defRPr/>
            </a:pPr>
            <a:endParaRPr lang="en-US" sz="2400"/>
          </a:p>
          <a:p>
            <a:r>
              <a:rPr lang="en-US"/>
              <a:t>Automated surveillance is going to become increasingly common as companies and researchers find new ways to use machine learning to analyze live video footage. A new project from scientists in the UK and India shows one possible use for this technology: identifying violent behavior in crowds with the help of camera-equipped drones. </a:t>
            </a:r>
          </a:p>
          <a:p>
            <a:r>
              <a:rPr lang="en-US"/>
              <a:t>In a paper titled “</a:t>
            </a:r>
            <a:r>
              <a:rPr lang="en-US">
                <a:hlinkClick r:id="rId4"/>
              </a:rPr>
              <a:t>Eye in the Sky</a:t>
            </a:r>
            <a:r>
              <a:rPr lang="en-US"/>
              <a:t>,” the researchers describe their system. It uses a simple Parrot AR quadcopter (which costs around $200) to transmit video footage over a mobile internet connection for real-time analysis. An algorithm trained using deep learning estimates the poses of humans in the video and matches them to postures the researchers have designated as “violent.” For the purposes of the project, just five poses are included: strangling, punching, kicking, shooting, and stabbing.</a:t>
            </a:r>
          </a:p>
          <a:p>
            <a:r>
              <a:rPr lang="en-US"/>
              <a:t>The scientists hope that systems like theirs will be used to detect crime in public spaces and at large events. Lead researcher </a:t>
            </a:r>
            <a:r>
              <a:rPr lang="en-US" err="1"/>
              <a:t>Amarjot</a:t>
            </a:r>
            <a:r>
              <a:rPr lang="en-US"/>
              <a:t> Singh of the University of Cambridge told </a:t>
            </a:r>
            <a:r>
              <a:rPr lang="en-US" i="1"/>
              <a:t>The Verge </a:t>
            </a:r>
            <a:r>
              <a:rPr lang="en-US"/>
              <a:t>that he was motivated by events like the Manchester Arena bombing in 2017. Singh said attacks like this could be prevented in future if surveillance cameras can automatically spot suspicious behavior, like someone leaving a bag unattended for a long period of time. </a:t>
            </a:r>
          </a:p>
          <a:p>
            <a:r>
              <a:rPr lang="en-US"/>
              <a:t>However, the research needs to be taken with a pinch of salt, particularly with regard to its claims of accuracy. Singh and his colleagues report that their system was 94 percent accurate at identifying “violent” poses, but they note that the more people that appear in frame, the lower this figure. (It fell to 79 percent accuracy when looking at 10 individuals.)</a:t>
            </a:r>
          </a:p>
          <a:p>
            <a:r>
              <a:rPr lang="en-US"/>
              <a:t>More importantly, though, these figures don’t represent real-world usage. In order to train and test their AI, the researchers recorded their own video clips of volunteers pretending to attack one another. The volunteers are generously spaced apart and attack one another with exaggerated movements. Singh acknowledged that this isn’t a perfect reflection of how the surveillance system might perform in the wild, but he said he has plans to test the drones during two upcoming festivals in India: </a:t>
            </a:r>
            <a:r>
              <a:rPr lang="en-US" err="1"/>
              <a:t>Technozion</a:t>
            </a:r>
            <a:r>
              <a:rPr lang="en-US"/>
              <a:t> and Spring Spree, both of which take place at NIT Warangal. “We have permission to fly over [</a:t>
            </a:r>
            <a:r>
              <a:rPr lang="en-US" err="1"/>
              <a:t>Technozion</a:t>
            </a:r>
            <a:r>
              <a:rPr lang="en-US"/>
              <a:t>], happening in a month and are seeking permission for the other,” said Singh. </a:t>
            </a:r>
          </a:p>
          <a:p>
            <a:r>
              <a:rPr lang="en-US"/>
              <a:t>Researchers working in this field often note there is a huge difference between staged tests and real-world use-cases. In the latter, the video footage is often blurry, the crowds are bigger, and people’s actions are more subtle and more prone to be misinterpreted. This last point is particularly telling, as Singh and his colleagues don’t produce any figures for the systems false positive rate — e.g., the frequency with which it identifies nonviolent behavior as violent. Think about how giving someone a high-five might be misinterpreted as a violent gesture, for example. (Singh denied that the system would make this sort of mistake, but said he and his team had not yet produced stats to support this claim.) </a:t>
            </a:r>
          </a:p>
          <a:p>
            <a:r>
              <a:rPr lang="en-US"/>
              <a:t>But even if this particular system has not yet proved itself in the wild, it’s a clear illustration of the direction contemporary research is going. Using AI to identify body poses is a common problem, with big tech companies like Facebook </a:t>
            </a:r>
            <a:r>
              <a:rPr lang="en-US">
                <a:hlinkClick r:id="rId5"/>
              </a:rPr>
              <a:t>publishing significant research</a:t>
            </a:r>
            <a:r>
              <a:rPr lang="en-US"/>
              <a:t> on the topic. And with the rise of cheap drones and fast mobile internet, it’s easier than ever to capture and transmit live video footage. Putting these pieces together to create sophisticated surveillance isn’t hard. </a:t>
            </a:r>
          </a:p>
          <a:p>
            <a:r>
              <a:rPr lang="en-US" i="1"/>
              <a:t>A figure from the paper showing how the software analyzes individuals poses and matches them to “violent” postures.</a:t>
            </a:r>
            <a:r>
              <a:rPr lang="en-US"/>
              <a:t> The question is: how will this technology be used, and who will use it? Speaking to </a:t>
            </a:r>
            <a:r>
              <a:rPr lang="en-US" i="1"/>
              <a:t>The Verge </a:t>
            </a:r>
            <a:r>
              <a:rPr lang="en-US"/>
              <a:t>earlier this year about </a:t>
            </a:r>
            <a:r>
              <a:rPr lang="en-US">
                <a:hlinkClick r:id="rId6"/>
              </a:rPr>
              <a:t>automated surveillance</a:t>
            </a:r>
            <a:r>
              <a:rPr lang="en-US"/>
              <a:t>, a number of experts said these systems were ripe for abuse by law enforcement and authoritarian governments. </a:t>
            </a:r>
          </a:p>
          <a:p>
            <a:r>
              <a:rPr lang="en-US"/>
              <a:t>Jay Stanley, a senior policy analyst at the ACLU, said this technology would have a chilling effect on civil society, as people rightly fear they’re being constantly monitored and analyzed. “We want people to not just be free, but to feel free. And that means that they don’t have to worry about how an unknown, unseen audience may be interpreting or misinterpreting their every movement and utterance,” said Stanley. </a:t>
            </a:r>
          </a:p>
          <a:p>
            <a:r>
              <a:rPr lang="en-US"/>
              <a:t>Meredith Whittaker, a researcher who examines the social implications of AI, </a:t>
            </a:r>
            <a:r>
              <a:rPr lang="en-US">
                <a:hlinkClick r:id="rId7"/>
              </a:rPr>
              <a:t>tweeted</a:t>
            </a:r>
            <a:r>
              <a:rPr lang="en-US"/>
              <a:t> that Singh and his colleagues’ paper showed there was a “mounting ethical crisis” in the field, with scientists failing to examine potential misuses of the technology they’re helping build. Whittaker told </a:t>
            </a:r>
            <a:r>
              <a:rPr lang="en-US" i="1"/>
              <a:t>The Verge</a:t>
            </a:r>
            <a:r>
              <a:rPr lang="en-US"/>
              <a:t> that the paper’s methodology was questionable and that the lack of time given over to the work’s ethical implications was damning. </a:t>
            </a:r>
          </a:p>
          <a:p>
            <a:r>
              <a:rPr lang="en-US"/>
              <a:t>Speaking to </a:t>
            </a:r>
            <a:r>
              <a:rPr lang="en-US" i="1"/>
              <a:t>The Verge</a:t>
            </a:r>
            <a:r>
              <a:rPr lang="en-US"/>
              <a:t>, Singh defended his work. He said despite these criticisms, it could have a positive effect on the word: stopping crime and terrorism. He suggested that new regulations might be needed so such technology isn’t misused, but he admitted there was “no good answer” to the worrying scenarios experts like Whittaker and Stanley are predicting. “Anything can be used for good. Anything can be used for bad,” said Singh. </a:t>
            </a:r>
          </a:p>
          <a:p>
            <a:r>
              <a:rPr lang="en-US" b="1" i="1"/>
              <a:t>Update June 6th, 12:20PM ET: </a:t>
            </a:r>
            <a:r>
              <a:rPr lang="en-US" i="1"/>
              <a:t>The story has been updated to include additional comment from the researchers and to specify which festivals the drones will be tested at. </a:t>
            </a:r>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18</a:t>
            </a:fld>
            <a:endParaRPr lang="en-US"/>
          </a:p>
        </p:txBody>
      </p:sp>
    </p:spTree>
    <p:extLst>
      <p:ext uri="{BB962C8B-B14F-4D97-AF65-F5344CB8AC3E}">
        <p14:creationId xmlns:p14="http://schemas.microsoft.com/office/powerpoint/2010/main" val="2879239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gender bias in lending?</a:t>
            </a:r>
          </a:p>
        </p:txBody>
      </p:sp>
      <p:sp>
        <p:nvSpPr>
          <p:cNvPr id="4" name="Slide Number Placeholder 3"/>
          <p:cNvSpPr>
            <a:spLocks noGrp="1"/>
          </p:cNvSpPr>
          <p:nvPr>
            <p:ph type="sldNum" sz="quarter" idx="5"/>
          </p:nvPr>
        </p:nvSpPr>
        <p:spPr/>
        <p:txBody>
          <a:bodyPr/>
          <a:lstStyle/>
          <a:p>
            <a:fld id="{F586A11C-0787-4780-8793-0CAEFB7023A3}" type="slidenum">
              <a:rPr lang="en-US" smtClean="0"/>
              <a:t>19</a:t>
            </a:fld>
            <a:endParaRPr lang="en-US"/>
          </a:p>
        </p:txBody>
      </p:sp>
    </p:spTree>
    <p:extLst>
      <p:ext uri="{BB962C8B-B14F-4D97-AF65-F5344CB8AC3E}">
        <p14:creationId xmlns:p14="http://schemas.microsoft.com/office/powerpoint/2010/main" val="3025557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0084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OPTION A --</a:t>
            </a:r>
          </a:p>
          <a:p>
            <a:endParaRPr lang="en-US"/>
          </a:p>
          <a:p>
            <a:r>
              <a:rPr lang="en-US"/>
              <a:t>*dystopian/dangerous outcomes – decide on the tone required for the meeting*</a:t>
            </a:r>
          </a:p>
          <a:p>
            <a:endParaRPr lang="en-US"/>
          </a:p>
          <a:p>
            <a:r>
              <a:rPr lang="en-US"/>
              <a:t>##</a:t>
            </a:r>
          </a:p>
          <a:p>
            <a:r>
              <a:rPr lang="en-US"/>
              <a:t>At the same time, these rapid advances have given rise to an industry debate about how the world should/shouldn’t use these new capabilities. The purpose of this talk is to help frame this debate with a set of principles we can anchor on, and a set of actions we can all take to advance the promise of AI in ways that don’t cause harm to people.</a:t>
            </a:r>
          </a:p>
          <a:p>
            <a:endParaRPr lang="en-US"/>
          </a:p>
          <a:p>
            <a:r>
              <a:rPr lang="en-US"/>
              <a:t>#</a:t>
            </a:r>
          </a:p>
          <a:p>
            <a:r>
              <a:rPr lang="en-US"/>
              <a:t>AI glasses in China</a:t>
            </a:r>
          </a:p>
          <a:p>
            <a:endParaRPr lang="en-US"/>
          </a:p>
          <a:p>
            <a:r>
              <a:rPr lang="en-US"/>
              <a:t>AI-driven targeting systems for drone platforms</a:t>
            </a:r>
          </a:p>
          <a:p>
            <a:endParaRPr lang="en-US"/>
          </a:p>
          <a:p>
            <a:r>
              <a:rPr lang="en-US"/>
              <a:t>White males returned on image search of CEO</a:t>
            </a:r>
          </a:p>
          <a:p>
            <a:endParaRPr lang="en-US"/>
          </a:p>
          <a:p>
            <a:r>
              <a:rPr lang="en-US"/>
              <a:t>Much-publicized ProPublica story about Northpointe and COMPAS software used by numerous US courts</a:t>
            </a:r>
          </a:p>
          <a:p>
            <a:r>
              <a:rPr lang="en-US"/>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67496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07">
              <a:defRPr/>
            </a:pPr>
            <a:r>
              <a:rPr lang="en-US" b="0" err="1"/>
              <a:t>Strava’s</a:t>
            </a:r>
            <a:r>
              <a:rPr lang="en-US" b="0"/>
              <a:t> heat map revealed military bases around the world and exposed soldiers to real danger – not AI per se, but useful for a data discussion</a:t>
            </a:r>
          </a:p>
          <a:p>
            <a:endParaRPr lang="en-US"/>
          </a:p>
          <a:p>
            <a:r>
              <a:rPr lang="en-US"/>
              <a:t>https://www.nytimes.com/2018/01/29/world/middleeast/strava-heat-map.html </a:t>
            </a:r>
          </a:p>
          <a:p>
            <a:endParaRPr lang="en-US"/>
          </a:p>
          <a:p>
            <a:r>
              <a:rPr lang="en-US"/>
              <a:t>Same thing happened in Russia, too: https://www.foxnews.com/tech/secret-military-bases-inadvertently-exposed-by-russian-satellite-map-company</a:t>
            </a:r>
          </a:p>
          <a:p>
            <a:endParaRPr lang="en-US"/>
          </a:p>
        </p:txBody>
      </p:sp>
      <p:sp>
        <p:nvSpPr>
          <p:cNvPr id="4" name="Slide Number Placeholder 3"/>
          <p:cNvSpPr>
            <a:spLocks noGrp="1"/>
          </p:cNvSpPr>
          <p:nvPr>
            <p:ph type="sldNum" sz="quarter" idx="5"/>
          </p:nvPr>
        </p:nvSpPr>
        <p:spPr/>
        <p:txBody>
          <a:bodyPr/>
          <a:lstStyle/>
          <a:p>
            <a:fld id="{1136567F-3A0E-4688-96DB-68F4AFC6D7AE}" type="slidenum">
              <a:rPr lang="en-US" smtClean="0"/>
              <a:t>21</a:t>
            </a:fld>
            <a:endParaRPr lang="en-US"/>
          </a:p>
        </p:txBody>
      </p:sp>
    </p:spTree>
    <p:extLst>
      <p:ext uri="{BB962C8B-B14F-4D97-AF65-F5344CB8AC3E}">
        <p14:creationId xmlns:p14="http://schemas.microsoft.com/office/powerpoint/2010/main" val="45604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07">
              <a:defRPr/>
            </a:pPr>
            <a:r>
              <a:rPr lang="en-US"/>
              <a:t>iRobot’s latest Roomba, the i7+, </a:t>
            </a:r>
            <a:r>
              <a:rPr lang="en-US">
                <a:hlinkClick r:id="rId3"/>
              </a:rPr>
              <a:t>creates maps</a:t>
            </a:r>
            <a:r>
              <a:rPr lang="en-US"/>
              <a:t> using a combination of odometry data (measuring how far the </a:t>
            </a:r>
            <a:r>
              <a:rPr lang="en-US" err="1"/>
              <a:t>robovac’s</a:t>
            </a:r>
            <a:r>
              <a:rPr lang="en-US"/>
              <a:t> wheels move) and low-res camera imagery. The resulting maps can be used to create custom cleaning schedules or to let users ask their Roomba to vacuum specific rooms. An integration with Google Assistant lets customers give verbal commands like, “OK Google, tell Roomba to clean the kitchen.” - this is voluntary action and needs user’s consent</a:t>
            </a:r>
          </a:p>
          <a:p>
            <a:pPr defTabSz="914107">
              <a:defRPr/>
            </a:pPr>
            <a:r>
              <a:rPr lang="en-US"/>
              <a:t>Just this month, for example, the company admitted it had </a:t>
            </a:r>
            <a:r>
              <a:rPr lang="en-US">
                <a:hlinkClick r:id="rId4"/>
              </a:rPr>
              <a:t>exposed the personal data</a:t>
            </a:r>
            <a:r>
              <a:rPr lang="en-US"/>
              <a:t> of around 500,000 Google+ users, leading to the closure of the platform.</a:t>
            </a:r>
          </a:p>
          <a:p>
            <a:pPr defTabSz="914107">
              <a:defRPr/>
            </a:pPr>
            <a:r>
              <a:rPr lang="en-US"/>
              <a:t>It also </a:t>
            </a:r>
            <a:r>
              <a:rPr lang="en-US">
                <a:hlinkClick r:id="rId5"/>
              </a:rPr>
              <a:t>announced</a:t>
            </a:r>
            <a:r>
              <a:rPr lang="en-US"/>
              <a:t> it was reviewing access to Gmail by third-party companies after it was revealed that many developers were reading and analyzing users’ personal mail for marketing and data mining.</a:t>
            </a:r>
            <a:endParaRPr lang="en-US" b="0"/>
          </a:p>
          <a:p>
            <a:pPr defTabSz="914107">
              <a:defRPr/>
            </a:pPr>
            <a:endParaRPr lang="en-US" b="0"/>
          </a:p>
          <a:p>
            <a:pPr defTabSz="914107">
              <a:defRPr/>
            </a:pPr>
            <a:r>
              <a:rPr lang="en-US" b="0"/>
              <a:t>https://www.engadget.com/2018/10/31/google-and-irobot-smart-home-partnership/</a:t>
            </a:r>
          </a:p>
          <a:p>
            <a:pPr defTabSz="914107">
              <a:defRPr/>
            </a:pPr>
            <a:r>
              <a:rPr lang="en-US"/>
              <a:t>https://www.theverge.com/2018/10/31/18041876/google-irobot-smart-home-spatial-data-mapping-collaboration </a:t>
            </a:r>
          </a:p>
        </p:txBody>
      </p:sp>
      <p:sp>
        <p:nvSpPr>
          <p:cNvPr id="4" name="Slide Number Placeholder 3"/>
          <p:cNvSpPr>
            <a:spLocks noGrp="1"/>
          </p:cNvSpPr>
          <p:nvPr>
            <p:ph type="sldNum" sz="quarter" idx="5"/>
          </p:nvPr>
        </p:nvSpPr>
        <p:spPr/>
        <p:txBody>
          <a:bodyPr/>
          <a:lstStyle/>
          <a:p>
            <a:fld id="{1136567F-3A0E-4688-96DB-68F4AFC6D7AE}" type="slidenum">
              <a:rPr lang="en-US" smtClean="0"/>
              <a:t>22</a:t>
            </a:fld>
            <a:endParaRPr lang="en-US"/>
          </a:p>
        </p:txBody>
      </p:sp>
    </p:spTree>
    <p:extLst>
      <p:ext uri="{BB962C8B-B14F-4D97-AF65-F5344CB8AC3E}">
        <p14:creationId xmlns:p14="http://schemas.microsoft.com/office/powerpoint/2010/main" val="1737338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PRIVACY &amp; SECURITY ** (</a:t>
            </a:r>
            <a:r>
              <a:rPr lang="en-US" i="1" dirty="0"/>
              <a:t>many non-US, non-retail customers are still unfamiliar with this 2012 example</a:t>
            </a:r>
            <a:r>
              <a:rPr lang="en-US" dirty="0"/>
              <a:t>)</a:t>
            </a:r>
          </a:p>
          <a:p>
            <a:endParaRPr lang="en-US" dirty="0"/>
          </a:p>
          <a:p>
            <a:r>
              <a:rPr lang="en-US" dirty="0"/>
              <a:t>https://</a:t>
            </a:r>
            <a:r>
              <a:rPr lang="en-US" dirty="0" err="1"/>
              <a:t>www.nytimes.com</a:t>
            </a:r>
            <a:r>
              <a:rPr lang="en-US" dirty="0"/>
              <a:t>/2012/02/19/magazine/shopping-</a:t>
            </a:r>
            <a:r>
              <a:rPr lang="en-US" dirty="0" err="1"/>
              <a:t>habits.html</a:t>
            </a:r>
            <a:endParaRPr lang="en-US" dirty="0"/>
          </a:p>
          <a:p>
            <a:endParaRPr lang="en-US" dirty="0"/>
          </a:p>
          <a:p>
            <a:r>
              <a:rPr lang="en-US" sz="1200" b="0" i="0" u="none" strike="noStrike" kern="1200" dirty="0">
                <a:solidFill>
                  <a:schemeClr val="tx1"/>
                </a:solidFill>
                <a:effectLst/>
                <a:latin typeface="+mn-lt"/>
                <a:ea typeface="+mn-ea"/>
                <a:cs typeface="+mn-cs"/>
              </a:rPr>
              <a:t>Andrew Pole had just started working as a statistician for Target in 2002, when two colleagues from the marketing department stopped by his desk to ask an odd question: “If we wanted to figure out if a customer is pregnant, even if she didn’t want us to know, can you do that?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Pole has a master’s degree in statistics and another in economics, and has been obsessed with the intersection of data and human behavior most of his life. His parents were teachers in North Dakota, and while other kids were going to 4-H, Pole was doing algebra and writing computer programs. “The stereotype of a math nerd is true,” he told me when I spoke with him last year. “I kind of like going out and evangelizing analytics.”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New moms are a lucrative customer segment for retailers like Target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birth records are usually public, the moment a couple have a new baby, they are almost instantaneously barraged with offers and incentives and advertisements from all sorts of companies.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key is to reach them earlier, before any other retailers know a baby is on the way. Specifically, the marketers said they wanted to send specially designed ads to women in their second trimester, which is when most expectant mothers begin buying all sorts of new things, like prenatal vitamins and maternity clothing. “Can you give us a list?” the marketers asked.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knew that if we could identify them in their second trimester, there’s a good chance we could capture them for years,”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Pole’s computers crawled through the data, he was able to identify about 25 products that, when analyzed together, allowed him to assign each shopper a “pregnancy prediction” score. More important, he could also estimate her due date to within a small window, so Target could send coupons timed to very specific stages of her pregnancy.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About a year after Pole created his pregnancy-prediction model, a man walked into a Target outside </a:t>
            </a:r>
            <a:r>
              <a:rPr lang="en-US" dirty="0"/>
              <a:t>Minneapolis</a:t>
            </a:r>
            <a:r>
              <a:rPr lang="en-US" sz="1200" b="0" i="0" u="none" strike="noStrike" kern="1200" dirty="0">
                <a:solidFill>
                  <a:schemeClr val="tx1"/>
                </a:solidFill>
                <a:effectLst/>
                <a:latin typeface="+mn-lt"/>
                <a:ea typeface="+mn-ea"/>
                <a:cs typeface="+mn-cs"/>
              </a:rPr>
              <a:t> and demanded to see the manager. He was clutching coupons that had been sent to his daughter, and he was angry, according to an employee who participated in the conversation. “My daughter got this in the mail!” he said. “She’s still in high school, and you’re sending her coupons for baby clothes and cribs? Are you trying to encourage her to get pregnant?”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586A11C-0787-4780-8793-0CAEFB7023A3}" type="slidenum">
              <a:rPr lang="en-US" smtClean="0"/>
              <a:t>23</a:t>
            </a:fld>
            <a:endParaRPr lang="en-US"/>
          </a:p>
        </p:txBody>
      </p:sp>
    </p:spTree>
    <p:extLst>
      <p:ext uri="{BB962C8B-B14F-4D97-AF65-F5344CB8AC3E}">
        <p14:creationId xmlns:p14="http://schemas.microsoft.com/office/powerpoint/2010/main" val="291818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situation in Canada: https://www.cbc.ca/news/canada/calgary/cadillac-fairview-mall-directory-facial-recognition-suspended-1.4774692</a:t>
            </a:r>
          </a:p>
          <a:p>
            <a:endParaRPr lang="en-US"/>
          </a:p>
          <a:p>
            <a:r>
              <a:rPr lang="en-US" sz="900" b="0" i="0" kern="1200">
                <a:solidFill>
                  <a:schemeClr val="tx1"/>
                </a:solidFill>
                <a:effectLst/>
                <a:latin typeface="Segoe UI Light" pitchFamily="34" charset="0"/>
                <a:ea typeface="+mn-ea"/>
                <a:cs typeface="+mn-cs"/>
              </a:rPr>
              <a:t>using facial recognition software in their mall directories since June to track shoppers' ages and genders without telling them</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673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673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0FD5F67-3C7C-442A-8149-3BFFE81E0BA3}" type="datetime1">
              <a:rPr lang="en-US" smtClean="0"/>
              <a:t>5/7/20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4270746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1668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Inclusiveness or Transparency **</a:t>
            </a:r>
          </a:p>
          <a:p>
            <a:endParaRPr lang="en-US"/>
          </a:p>
          <a:p>
            <a:r>
              <a:rPr lang="en-US"/>
              <a:t>https://www.acluidaho.org/sites/default/files/field_documents/class_action_complaint.pdf</a:t>
            </a:r>
          </a:p>
          <a:p>
            <a:endParaRPr lang="en-US"/>
          </a:p>
          <a:p>
            <a:r>
              <a:rPr lang="en-US" sz="1200" b="0" i="0" u="none" strike="noStrike" kern="1200">
                <a:solidFill>
                  <a:schemeClr val="tx1"/>
                </a:solidFill>
                <a:effectLst/>
                <a:latin typeface="+mn-lt"/>
                <a:ea typeface="+mn-ea"/>
                <a:cs typeface="+mn-cs"/>
              </a:rPr>
              <a:t>The ACLU of Idaho represents adults with developmental disabilities throughout the state in a case called</a:t>
            </a:r>
            <a:r>
              <a:rPr lang="en-US" sz="1200" b="0" i="1" u="none" strike="noStrike" kern="1200">
                <a:solidFill>
                  <a:schemeClr val="tx1"/>
                </a:solidFill>
                <a:effectLst/>
                <a:latin typeface="+mn-lt"/>
                <a:ea typeface="+mn-ea"/>
                <a:cs typeface="+mn-cs"/>
              </a:rPr>
              <a:t> K.W. v. Armstrong</a:t>
            </a:r>
            <a:r>
              <a:rPr lang="en-US" sz="1200" b="0" i="0" u="none" strike="noStrike" kern="1200">
                <a:solidFill>
                  <a:schemeClr val="tx1"/>
                </a:solidFill>
                <a:effectLst/>
                <a:latin typeface="+mn-lt"/>
                <a:ea typeface="+mn-ea"/>
                <a:cs typeface="+mn-cs"/>
              </a:rPr>
              <a:t>. With functional ages of 8-years-old and below, these Idahoans rely on Medicaid assistance to live in their communities and with their families, rather than in costly institutional settings.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When the State of Idaho drastically cut their assistance to dangerously low levels, the Idaho Department of Health and Welfare claimed that the reasons for the cuts were “trade secrets” and refused to disclose the algorithm it used to calculate the reductions.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ACLU obtained an injunction stopping the cuts and requiring the State to make its Medicaid formulas public for all Idaho residents to review, which the Ninth Circuit Court of Appeals upheld in 2015. In March 2016, Idaho’s federal district court struck down the Department’s formula and ordered to State to develop comprehensive plans to bring its system up to constitutional muster. A class action settlement was submitted to the Court in September 2016, and is now awaiting Court approval. If approved, the settlement will require the Department of Health and Welfare to develop a new system, with input and oversight by the ACLU of Idaho and participants and their families throughout the state.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https://www.acluidaho.org/en/cases/kw-v-Armstrong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Once a system is found to be discriminatory or otherwise inaccurate, there is an additional challenge in redesigning the system. Ideally, government agencies should develop an inclusive redesign process that allows communities affected by algorithmic decision systems to meaningfully participate. But this approach is frequently met with resistance. Currently, the plaintiffs in​ this case​ ​are working with the Idaho Department of Health and Welfare to develop a new model.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https://ainowinstitute.org/litigatingalgorithms.pdf</a:t>
            </a: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26</a:t>
            </a:fld>
            <a:endParaRPr lang="en-US"/>
          </a:p>
        </p:txBody>
      </p:sp>
    </p:spTree>
    <p:extLst>
      <p:ext uri="{BB962C8B-B14F-4D97-AF65-F5344CB8AC3E}">
        <p14:creationId xmlns:p14="http://schemas.microsoft.com/office/powerpoint/2010/main" val="630073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Inclusiveness or Transparency **</a:t>
            </a:r>
          </a:p>
          <a:p>
            <a:endParaRPr lang="en-US"/>
          </a:p>
          <a:p>
            <a:r>
              <a:rPr lang="en-US"/>
              <a:t>https://www.acluidaho.org/sites/default/files/field_documents/class_action_complaint.pdf</a:t>
            </a:r>
          </a:p>
          <a:p>
            <a:endParaRPr lang="en-US"/>
          </a:p>
          <a:p>
            <a:r>
              <a:rPr lang="en-US" sz="1200" b="0" i="0" u="none" strike="noStrike" kern="1200">
                <a:solidFill>
                  <a:schemeClr val="tx1"/>
                </a:solidFill>
                <a:effectLst/>
                <a:latin typeface="+mn-lt"/>
                <a:ea typeface="+mn-ea"/>
                <a:cs typeface="+mn-cs"/>
              </a:rPr>
              <a:t>The ACLU of Idaho represents adults with developmental disabilities throughout the state in a case called</a:t>
            </a:r>
            <a:r>
              <a:rPr lang="en-US" sz="1200" b="0" i="1" u="none" strike="noStrike" kern="1200">
                <a:solidFill>
                  <a:schemeClr val="tx1"/>
                </a:solidFill>
                <a:effectLst/>
                <a:latin typeface="+mn-lt"/>
                <a:ea typeface="+mn-ea"/>
                <a:cs typeface="+mn-cs"/>
              </a:rPr>
              <a:t> K.W. v. Armstrong</a:t>
            </a:r>
            <a:r>
              <a:rPr lang="en-US" sz="1200" b="0" i="0" u="none" strike="noStrike" kern="1200">
                <a:solidFill>
                  <a:schemeClr val="tx1"/>
                </a:solidFill>
                <a:effectLst/>
                <a:latin typeface="+mn-lt"/>
                <a:ea typeface="+mn-ea"/>
                <a:cs typeface="+mn-cs"/>
              </a:rPr>
              <a:t>. With functional ages of 8-years-old and below, these Idahoans rely on Medicaid assistance to live in their communities and with their families, rather than in costly institutional settings.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When the State of Idaho drastically cut their assistance to dangerously low levels, the Idaho Department of Health and Welfare claimed that the reasons for the cuts were “trade secrets” and refused to disclose the algorithm it used to calculate the reductions.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ACLU obtained an injunction stopping the cuts and requiring the State to make its Medicaid formulas public for all Idaho residents to review, which the Ninth Circuit Court of Appeals upheld in 2015. In March 2016, Idaho’s federal district court struck down the Department’s formula and ordered to State to develop comprehensive plans to bring its system up to constitutional muster. A class action settlement was submitted to the Court in September 2016, and is now awaiting Court approval. If approved, the settlement will require the Department of Health and Welfare to develop a new system, with input and oversight by the ACLU of Idaho and participants and their families throughout the state.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https://www.acluidaho.org/en/cases/kw-v-Armstrong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Once a system is found to be discriminatory or otherwise inaccurate, there is an additional challenge in redesigning the system. Ideally, government agencies should develop an inclusive redesign process that allows communities affected by algorithmic decision systems to meaningfully participate. But this approach is frequently met with resistance. Currently, the plaintiffs in​ this case​ ​are working with the Idaho Department of Health and Welfare to develop a new model.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https://ainowinstitute.org/litigatingalgorithms.pdf</a:t>
            </a: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27</a:t>
            </a:fld>
            <a:endParaRPr lang="en-US"/>
          </a:p>
        </p:txBody>
      </p:sp>
    </p:spTree>
    <p:extLst>
      <p:ext uri="{BB962C8B-B14F-4D97-AF65-F5344CB8AC3E}">
        <p14:creationId xmlns:p14="http://schemas.microsoft.com/office/powerpoint/2010/main" val="1550916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79731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SAFETY &amp; RELIABILITY or TRANSPARENCY **</a:t>
            </a:r>
          </a:p>
          <a:p>
            <a:endParaRPr lang="en-US"/>
          </a:p>
          <a:p>
            <a:r>
              <a:rPr lang="en-US"/>
              <a:t>Predicting pneumonia risk (1995) – Rich Caruana case study</a:t>
            </a:r>
          </a:p>
          <a:p>
            <a:endParaRPr lang="en-US"/>
          </a:p>
          <a:p>
            <a:r>
              <a:rPr lang="en-US"/>
              <a:t>10 million patients, 1000’s of features, train a model on the data, AUC = .95</a:t>
            </a:r>
          </a:p>
          <a:p>
            <a:endParaRPr lang="en-US"/>
          </a:p>
          <a:p>
            <a:r>
              <a:rPr lang="en-US"/>
              <a:t>Is it safe to deploy and use on real patients?</a:t>
            </a:r>
          </a:p>
          <a:p>
            <a:r>
              <a:rPr lang="en-US"/>
              <a:t>Is accurate prediction on test data enough?</a:t>
            </a:r>
          </a:p>
          <a:p>
            <a:endParaRPr lang="en-US"/>
          </a:p>
          <a:p>
            <a:r>
              <a:rPr lang="en-US"/>
              <a:t>Trained an accurate black box, but didn’t know what was inside – human factors not discernable in data</a:t>
            </a:r>
          </a:p>
          <a:p>
            <a:endParaRPr lang="en-US"/>
          </a:p>
          <a:p>
            <a:r>
              <a:rPr lang="en-US"/>
              <a:t>Looked at a bunch of different ML models</a:t>
            </a:r>
          </a:p>
          <a:p>
            <a:endParaRPr lang="en-US"/>
          </a:p>
          <a:p>
            <a:r>
              <a:rPr lang="en-US"/>
              <a:t>Multitask neural net was the most accurate – was it safe?</a:t>
            </a:r>
          </a:p>
          <a:p>
            <a:r>
              <a:rPr lang="en-US"/>
              <a:t>No – use logistic regression instead – the poorest-performing model, but most </a:t>
            </a:r>
            <a:r>
              <a:rPr lang="en-US" err="1"/>
              <a:t>intelligble</a:t>
            </a:r>
            <a:endParaRPr lang="en-US"/>
          </a:p>
          <a:p>
            <a:endParaRPr lang="en-US"/>
          </a:p>
          <a:p>
            <a:r>
              <a:rPr lang="en-US"/>
              <a:t>Goal was to predict your pneumonia risk level to decide whether or not to admit to hospital</a:t>
            </a:r>
          </a:p>
          <a:p>
            <a:r>
              <a:rPr lang="en-US"/>
              <a:t>Low: antibiotics, chicken soup, call us if you’re not feeling better</a:t>
            </a:r>
          </a:p>
          <a:p>
            <a:r>
              <a:rPr lang="en-US"/>
              <a:t>High: admit to hospital … 10% of pneumonia patients in the study die)</a:t>
            </a:r>
          </a:p>
          <a:p>
            <a:endParaRPr lang="en-US"/>
          </a:p>
          <a:p>
            <a:r>
              <a:rPr lang="en-US"/>
              <a:t>RBL learned rule: </a:t>
            </a:r>
            <a:r>
              <a:rPr lang="en-US" b="1" err="1"/>
              <a:t>HasAsthma</a:t>
            </a:r>
            <a:r>
              <a:rPr lang="en-US" b="1"/>
              <a:t>(x) =&gt; </a:t>
            </a:r>
            <a:r>
              <a:rPr lang="en-US" b="1" err="1"/>
              <a:t>LessRisk</a:t>
            </a:r>
            <a:r>
              <a:rPr lang="en-US" b="1"/>
              <a:t> (x)</a:t>
            </a:r>
          </a:p>
          <a:p>
            <a:endParaRPr lang="en-US"/>
          </a:p>
          <a:p>
            <a:r>
              <a:rPr lang="en-US"/>
              <a:t>Counterintuitive, as pneumonia is very dangerous to asthmatics</a:t>
            </a:r>
          </a:p>
          <a:p>
            <a:r>
              <a:rPr lang="en-US"/>
              <a:t>People with asthma who present with pneumonia go to the ER right away, get highest standard of medical care immediately, often admitted to hospital, and realize better outcomes</a:t>
            </a:r>
          </a:p>
          <a:p>
            <a:r>
              <a:rPr lang="en-US"/>
              <a:t>Lesser probability of death than gen pop</a:t>
            </a:r>
          </a:p>
          <a:p>
            <a:r>
              <a:rPr lang="en-US"/>
              <a:t>Appears in data to suggest having asthma is a good thing if you get pneumonia – the opposite of reality</a:t>
            </a:r>
          </a:p>
          <a:p>
            <a:endParaRPr lang="en-US"/>
          </a:p>
          <a:p>
            <a:r>
              <a:rPr lang="en-US"/>
              <a:t>True pattern in the data – strictly speaking, it’s accurate</a:t>
            </a:r>
          </a:p>
          <a:p>
            <a:r>
              <a:rPr lang="en-US"/>
              <a:t>Good news: treatment is so effective it lowers risk of dying compared to gen pop</a:t>
            </a:r>
          </a:p>
          <a:p>
            <a:r>
              <a:rPr lang="en-US"/>
              <a:t>Bad news: if we use this model to make decisions about whether or not to admit to hospital, it would hurt asthmatics – not at all safe to use</a:t>
            </a:r>
          </a:p>
          <a:p>
            <a:endParaRPr lang="en-US"/>
          </a:p>
          <a:p>
            <a:endParaRPr lang="en-US"/>
          </a:p>
          <a:p>
            <a:r>
              <a:rPr lang="en-US"/>
              <a:t>This could be a transparency example, too:</a:t>
            </a:r>
          </a:p>
          <a:p>
            <a:r>
              <a:rPr lang="en-US"/>
              <a:t>Key problem: bad patterns we don’t know about</a:t>
            </a:r>
          </a:p>
          <a:p>
            <a:r>
              <a:rPr lang="en-US"/>
              <a:t>Neural net is more accurate and can learn things that the RBL didn’t</a:t>
            </a:r>
          </a:p>
          <a:p>
            <a:r>
              <a:rPr lang="en-US"/>
              <a:t>But you don’t know everything the neural net used</a:t>
            </a:r>
          </a:p>
          <a:p>
            <a:r>
              <a:rPr lang="en-US" b="0"/>
              <a:t>Really need to understand the model before you deploy it</a:t>
            </a:r>
          </a:p>
          <a:p>
            <a:endParaRPr lang="en-US" b="0"/>
          </a:p>
          <a:p>
            <a:r>
              <a:rPr lang="en-US" sz="1200" b="0" i="0" kern="1200">
                <a:solidFill>
                  <a:schemeClr val="tx1"/>
                </a:solidFill>
                <a:effectLst/>
                <a:latin typeface="Segoe UI Regular" panose="020B0502040204020203" pitchFamily="34" charset="0"/>
                <a:ea typeface="+mn-ea"/>
                <a:cs typeface="+mn-cs"/>
              </a:rPr>
              <a:t>Now, through a technique called Generalized Additive Models, whereby the influence of individual attributes in the training data can be independently measured, we’ve not only trained a new model where the outputs are completely transparent, but we’ve actually </a:t>
            </a:r>
            <a:r>
              <a:rPr lang="en-US" sz="1200" b="0" i="1" kern="1200">
                <a:solidFill>
                  <a:schemeClr val="tx1"/>
                </a:solidFill>
                <a:effectLst/>
                <a:latin typeface="Segoe UI Regular" panose="020B0502040204020203" pitchFamily="34" charset="0"/>
                <a:ea typeface="+mn-ea"/>
                <a:cs typeface="+mn-cs"/>
              </a:rPr>
              <a:t>improved</a:t>
            </a:r>
            <a:r>
              <a:rPr lang="en-US" sz="1200" b="0" i="0" kern="1200">
                <a:solidFill>
                  <a:schemeClr val="tx1"/>
                </a:solidFill>
                <a:effectLst/>
                <a:latin typeface="Segoe UI Regular" panose="020B0502040204020203" pitchFamily="34" charset="0"/>
                <a:ea typeface="+mn-ea"/>
                <a:cs typeface="+mn-cs"/>
              </a:rPr>
              <a:t> performance over the old model.</a:t>
            </a:r>
          </a:p>
          <a:p>
            <a:r>
              <a:rPr lang="en-US" sz="1200" b="0" i="0" kern="1200">
                <a:solidFill>
                  <a:schemeClr val="tx1"/>
                </a:solidFill>
                <a:effectLst/>
                <a:latin typeface="Segoe UI Regular" panose="020B0502040204020203" pitchFamily="34" charset="0"/>
                <a:ea typeface="+mn-ea"/>
                <a:cs typeface="+mn-cs"/>
              </a:rPr>
              <a:t>Asthmatics were being sent home sooner because they were rushed to the front of the line as soon as they arrived at the hospital.</a:t>
            </a:r>
          </a:p>
          <a:p>
            <a:r>
              <a:rPr lang="en-US" sz="1200" b="0" i="0" kern="1200">
                <a:solidFill>
                  <a:schemeClr val="tx1"/>
                </a:solidFill>
                <a:effectLst/>
                <a:latin typeface="Segoe UI Regular" panose="020B0502040204020203" pitchFamily="34" charset="0"/>
                <a:ea typeface="+mn-ea"/>
                <a:cs typeface="+mn-cs"/>
              </a:rPr>
              <a:t>Faster and more targeted care led to better results.</a:t>
            </a:r>
          </a:p>
          <a:p>
            <a:r>
              <a:rPr lang="en-US" sz="1200" b="0" i="0" kern="1200">
                <a:solidFill>
                  <a:schemeClr val="tx1"/>
                </a:solidFill>
                <a:effectLst/>
                <a:latin typeface="Segoe UI Regular" panose="020B0502040204020203" pitchFamily="34" charset="0"/>
                <a:ea typeface="+mn-ea"/>
                <a:cs typeface="+mn-cs"/>
              </a:rPr>
              <a:t>And all the model learned from were the results.</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29</a:t>
            </a:fld>
            <a:endParaRPr lang="en-US"/>
          </a:p>
        </p:txBody>
      </p:sp>
    </p:spTree>
    <p:extLst>
      <p:ext uri="{BB962C8B-B14F-4D97-AF65-F5344CB8AC3E}">
        <p14:creationId xmlns:p14="http://schemas.microsoft.com/office/powerpoint/2010/main" val="1261248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ACCOUNTABILITY or TRANSPARENCY **</a:t>
            </a:r>
          </a:p>
          <a:p>
            <a:endParaRPr lang="en-US"/>
          </a:p>
          <a:p>
            <a:r>
              <a:rPr lang="en-US"/>
              <a:t>https://www.theverge.com/2018/2/27/17054740/palantir-predictive-policing-tool-new-orleans-nopd</a:t>
            </a:r>
          </a:p>
          <a:p>
            <a:endParaRPr lang="en-US"/>
          </a:p>
          <a:p>
            <a:r>
              <a:rPr lang="en-US" sz="1200" b="0" i="0" u="none" strike="noStrike" kern="1200">
                <a:solidFill>
                  <a:schemeClr val="tx1"/>
                </a:solidFill>
                <a:effectLst/>
                <a:latin typeface="+mn-lt"/>
                <a:ea typeface="+mn-ea"/>
                <a:cs typeface="+mn-cs"/>
              </a:rPr>
              <a:t>One of the tools used by the New Orleans Police Department to identify members of gangs like 3NG and the 39ers came from the Silicon Valley company Palantir. The company provided software to a secretive NOPD program that traced people’s ties to other gang members, outlined criminal histories, analyzed social media, and predicted the likelihood that individuals would commit violence or become a victim.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As part of the discovery process in Lewis’ trial, the government turned over more than 60,000 pages of documents detailing evidence gathered against him from confidential informants, ballistics, and other sources — but they made no mention of the NOPD’s partnership with Palantir, according to a source familiar with the 39ers trial. </a:t>
            </a:r>
          </a:p>
          <a:p>
            <a:endParaRPr lang="en-US" sz="1200" b="0" i="0" u="none" strike="noStrike" kern="1200">
              <a:solidFill>
                <a:schemeClr val="tx1"/>
              </a:solidFill>
              <a:effectLst/>
              <a:latin typeface="+mn-lt"/>
              <a:ea typeface="+mn-ea"/>
              <a:cs typeface="+mn-cs"/>
            </a:endParaRPr>
          </a:p>
          <a:p>
            <a:endParaRPr lang="en-US"/>
          </a:p>
          <a:p>
            <a:r>
              <a:rPr lang="en-US"/>
              <a:t>Related:</a:t>
            </a:r>
          </a:p>
          <a:p>
            <a:endParaRPr lang="en-US"/>
          </a:p>
          <a:p>
            <a:pPr defTabSz="1843796">
              <a:defRPr/>
            </a:pPr>
            <a:r>
              <a:rPr lang="en-US" b="1" u="sng"/>
              <a:t>Ethics Principle:</a:t>
            </a:r>
            <a:r>
              <a:rPr lang="en-US" b="1">
                <a:latin typeface="Garamond" panose="02020404030301010803" pitchFamily="18" charset="0"/>
                <a:cs typeface="Segoe UI Semibold" panose="020B0502040204020203" pitchFamily="34" charset="0"/>
              </a:rPr>
              <a:t> Accountability &amp; Fairness</a:t>
            </a:r>
            <a:endParaRPr lang="en-US">
              <a:latin typeface="Garamond"/>
            </a:endParaRPr>
          </a:p>
          <a:p>
            <a:pPr>
              <a:defRPr/>
            </a:pPr>
            <a:r>
              <a:rPr lang="en-US">
                <a:latin typeface="Garamond"/>
              </a:rPr>
              <a:t>Source: http://www.sciencemag.org/news/2018/02/artificial-intelligence-could-identify-gang-crimes-and-ignite-ethical-firestorm</a:t>
            </a:r>
          </a:p>
          <a:p>
            <a:endParaRPr lang="en-US"/>
          </a:p>
          <a:p>
            <a:r>
              <a:rPr lang="en-US">
                <a:effectLst/>
              </a:rPr>
              <a:t>When someone roughs up a pedestrian, robs a store, or kills in cold blood, police want to know whether the perpetrator was a gang member: Do they need to send in a special enforcement team? Should they expect a crime in retaliation? Now, a new algorithm is trying to automate the process of identifying gang crimes. But some scientists warn that far from reducing gang violence, the program could do the opposite by eroding trust in communities, or it could brand innocent people as gang members.</a:t>
            </a:r>
          </a:p>
          <a:p>
            <a:r>
              <a:rPr lang="en-US">
                <a:effectLst/>
              </a:rPr>
              <a:t>That has created some tensions. At a presentation of the new program this month, one audience member grew so upset he stormed out of the talk, and some of the creators of the program have been tight-lipped about how it could be used.</a:t>
            </a:r>
          </a:p>
          <a:p>
            <a:r>
              <a:rPr lang="en-US">
                <a:effectLst/>
              </a:rPr>
              <a:t>“This is almost certainly a well-intended piece of work,” says Google software engineer Blake Lemoine, who is based in Mountain View, California, and has studied ways of reducing bias in artificial intelligence. “But have the researchers considered the possible unintended side effects?”</a:t>
            </a:r>
          </a:p>
          <a:p>
            <a:endParaRPr lang="en-US">
              <a:effectLst/>
            </a:endParaRPr>
          </a:p>
          <a:p>
            <a:r>
              <a:rPr lang="en-US">
                <a:effectLst/>
              </a:rPr>
              <a:t>For years, scientists have been using computer algorithms to map criminal networks, or to guess where and when future crimes might take place, a practice known as </a:t>
            </a:r>
            <a:r>
              <a:rPr lang="en-US">
                <a:effectLst/>
                <a:hlinkClick r:id="rId3"/>
              </a:rPr>
              <a:t>predictive policing</a:t>
            </a:r>
            <a:r>
              <a:rPr lang="en-US">
                <a:effectLst/>
              </a:rPr>
              <a:t>. But little work has been done on labeling past crimes as gang-related.</a:t>
            </a:r>
          </a:p>
          <a:p>
            <a:r>
              <a:rPr lang="en-US">
                <a:effectLst/>
              </a:rPr>
              <a:t>In the new work, researchers developed a system that can identify a crime as gang-related based on only four pieces of information: the primary weapon, the number of suspects, and the neighborhood and location (such as an alley or street corner) where the crime took place. Such analytics, which can help characterize crimes before they’re fully investigated, could change how police respond, says Doug </a:t>
            </a:r>
            <a:r>
              <a:rPr lang="en-US" err="1">
                <a:effectLst/>
              </a:rPr>
              <a:t>Haubert</a:t>
            </a:r>
            <a:r>
              <a:rPr lang="en-US">
                <a:effectLst/>
              </a:rPr>
              <a:t>, city prosecutor for Long Beach, California, who has authored strategies on gang prevention.</a:t>
            </a:r>
          </a:p>
          <a:p>
            <a:r>
              <a:rPr lang="en-US">
                <a:effectLst/>
              </a:rPr>
              <a:t>To classify crimes, the researchers invented something called a partially generative neural network. A neural network is made of layers of small computing elements that process data in a way reminiscent of the brain’s neurons. A form of </a:t>
            </a:r>
            <a:r>
              <a:rPr lang="en-US">
                <a:effectLst/>
                <a:hlinkClick r:id="rId4"/>
              </a:rPr>
              <a:t>machine learning</a:t>
            </a:r>
            <a:r>
              <a:rPr lang="en-US">
                <a:effectLst/>
              </a:rPr>
              <a:t>, it improves based on feedback—whether its judgments were right. In this case, researchers trained their algorithm using data from the Los Angeles Police Department (LAPD) in California from 2014 to 2016 on more than 50,000 gang-related and non–gang-related homicides, aggravated assaults, and robberies.</a:t>
            </a:r>
          </a:p>
          <a:p>
            <a:r>
              <a:rPr lang="en-US">
                <a:effectLst/>
              </a:rPr>
              <a:t>The researchers then tested their algorithm on another set of LAPD data. The network was “partially </a:t>
            </a:r>
            <a:r>
              <a:rPr lang="en-US">
                <a:effectLst/>
                <a:hlinkClick r:id="rId5"/>
              </a:rPr>
              <a:t>generative</a:t>
            </a:r>
            <a:r>
              <a:rPr lang="en-US">
                <a:effectLst/>
              </a:rPr>
              <a:t>,” because even when it did not receive an officer’s narrative summary of a crime, it could use the four factors noted above to fill in that missing information and then use all the pieces to infer whether a crime was gang-related. Compared with a stripped-down version of the network that didn’t use this novel approach, the partially generative algorithm </a:t>
            </a:r>
            <a:r>
              <a:rPr lang="en-US">
                <a:effectLst/>
                <a:hlinkClick r:id="rId6"/>
              </a:rPr>
              <a:t>reduced errors by close to 30%</a:t>
            </a:r>
            <a:r>
              <a:rPr lang="en-US">
                <a:effectLst/>
              </a:rPr>
              <a:t>, the team reported at the Artificial Intelligence, Ethics, and Society (AIES) conference this month in New Orleans, Louisiana. The researchers have not yet tested their algorithm’s accuracy against trained officers.</a:t>
            </a:r>
          </a:p>
          <a:p>
            <a:r>
              <a:rPr lang="en-US">
                <a:effectLst/>
              </a:rPr>
              <a:t>It’s an “interesting paper,” says Pete </a:t>
            </a:r>
            <a:r>
              <a:rPr lang="en-US" err="1">
                <a:effectLst/>
              </a:rPr>
              <a:t>Burnap</a:t>
            </a:r>
            <a:r>
              <a:rPr lang="en-US">
                <a:effectLst/>
              </a:rPr>
              <a:t>, a computer scientist at Cardiff University who has studied crime data. But although the predictions could be useful, it’s possible they would be no better than officers’ intuitions, he says. </a:t>
            </a:r>
            <a:r>
              <a:rPr lang="en-US" err="1">
                <a:effectLst/>
              </a:rPr>
              <a:t>Haubert</a:t>
            </a:r>
            <a:r>
              <a:rPr lang="en-US">
                <a:effectLst/>
              </a:rPr>
              <a:t> agrees, but he says that having the assistance of data modeling could sometimes produce “better and faster results.” Such analytics, he says, “would be especially useful in large urban areas where a lot of data is available.”</a:t>
            </a:r>
          </a:p>
          <a:p>
            <a:r>
              <a:rPr lang="en-US">
                <a:effectLst/>
              </a:rPr>
              <a:t>But researchers attending the AIES talk raised concerns during the Q&amp;A afterward. How could the team be sure the training data were not biased to begin with? What happens when someone is mislabeled as a gang member? Lemoine asked rhetorically whether the researchers were also developing algorithms that would help heavily patrolled communities predict police raids.</a:t>
            </a:r>
          </a:p>
          <a:p>
            <a:r>
              <a:rPr lang="en-US" err="1">
                <a:effectLst/>
              </a:rPr>
              <a:t>Hau</a:t>
            </a:r>
            <a:r>
              <a:rPr lang="en-US">
                <a:effectLst/>
              </a:rPr>
              <a:t> Chan, a computer scientist now at Harvard University who was presenting the work, responded that he couldn’t be sure how the new tool would be used. “I’m just an engineer,” he said. Lemoine quoted a lyric from a song about the wartime rocket scientist </a:t>
            </a:r>
            <a:r>
              <a:rPr lang="en-US" err="1">
                <a:effectLst/>
              </a:rPr>
              <a:t>Wernher</a:t>
            </a:r>
            <a:r>
              <a:rPr lang="en-US">
                <a:effectLst/>
              </a:rPr>
              <a:t> von Braun, in a heavy German accent: “Once the rockets are up, who cares where they come down?” Then he angrily walked out.</a:t>
            </a:r>
          </a:p>
          <a:p>
            <a:r>
              <a:rPr lang="en-US">
                <a:effectLst/>
              </a:rPr>
              <a:t>Approached later for comment, Lemoine said he had talked to Chan to smooth things over. “I don’t necessarily think that we shouldn’t build tools for the police, or that we should,” Lemoine said (commenting, he specified, as an individual, not as a Google representative). “I think that when you are building powerful things, you have some responsibility to at least consider how </a:t>
            </a:r>
            <a:r>
              <a:rPr lang="en-US" i="1">
                <a:effectLst/>
              </a:rPr>
              <a:t>could</a:t>
            </a:r>
            <a:r>
              <a:rPr lang="en-US">
                <a:effectLst/>
              </a:rPr>
              <a:t> this be used.”</a:t>
            </a:r>
          </a:p>
          <a:p>
            <a:r>
              <a:rPr lang="en-US">
                <a:effectLst/>
              </a:rPr>
              <a:t>Two of the paper’s senior authors spent nearly 20 minutes deflecting such questions during a later interview. “It’s kind of hard to say at the moment,” said Jeffrey </a:t>
            </a:r>
            <a:r>
              <a:rPr lang="en-US" err="1">
                <a:effectLst/>
              </a:rPr>
              <a:t>Brantingham</a:t>
            </a:r>
            <a:r>
              <a:rPr lang="en-US">
                <a:effectLst/>
              </a:rPr>
              <a:t>, an anthropologist at the University of California, Los Angeles. “It’s basic research.” Milind </a:t>
            </a:r>
            <a:r>
              <a:rPr lang="en-US" err="1">
                <a:effectLst/>
              </a:rPr>
              <a:t>Tambe</a:t>
            </a:r>
            <a:r>
              <a:rPr lang="en-US">
                <a:effectLst/>
              </a:rPr>
              <a:t>, a computer scientist at the University of Southern California in Los Angeles, agreed. Might a tool designed to classify gang crime be used to, say, classify gang crime? They wouldn’t say.</a:t>
            </a:r>
          </a:p>
          <a:p>
            <a:r>
              <a:rPr lang="en-US">
                <a:effectLst/>
              </a:rPr>
              <a:t>The researchers are happy to talk about other applications for partially generative neural networks: classifying wildlife crime, improving grasslands management, and predicting which people would be best at spreading public health information to their peers. Basically, any time you have only partial information about a situation, which is pretty much all the time.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30</a:t>
            </a:fld>
            <a:endParaRPr lang="en-US"/>
          </a:p>
        </p:txBody>
      </p:sp>
    </p:spTree>
    <p:extLst>
      <p:ext uri="{BB962C8B-B14F-4D97-AF65-F5344CB8AC3E}">
        <p14:creationId xmlns:p14="http://schemas.microsoft.com/office/powerpoint/2010/main" val="3505661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567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6348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ACCOUNTABILITY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https://www.washingtonpost.com/local/trafficandcommuting/when-driverless-cars-crash-who-gets-the-blame-and-pays-the-damages/2017/02/25/3909d946-f97a-11e6-9845-576c69081518_story.html</a:t>
            </a:r>
          </a:p>
          <a:p>
            <a:endParaRPr lang="en-US"/>
          </a:p>
          <a:p>
            <a:r>
              <a:rPr lang="en-US"/>
              <a:t>https://www.theglobeandmail.com/news/world/if-a-robot-kills-someone-who-is-to-blame/article23996250/</a:t>
            </a:r>
          </a:p>
          <a:p>
            <a:endParaRPr lang="en-US"/>
          </a:p>
          <a:p>
            <a:r>
              <a:rPr lang="en-US"/>
              <a:t>##</a:t>
            </a:r>
          </a:p>
          <a:p>
            <a:r>
              <a:rPr lang="en-US"/>
              <a:t>Evaluate training data</a:t>
            </a:r>
          </a:p>
          <a:p>
            <a:endParaRPr lang="en-US"/>
          </a:p>
          <a:p>
            <a:r>
              <a:rPr lang="en-US"/>
              <a:t>Test extensively (and enable a user</a:t>
            </a:r>
          </a:p>
          <a:p>
            <a:r>
              <a:rPr lang="en-US"/>
              <a:t>feedback loop)</a:t>
            </a:r>
          </a:p>
          <a:p>
            <a:endParaRPr lang="en-US"/>
          </a:p>
          <a:p>
            <a:r>
              <a:rPr lang="en-US"/>
              <a:t>Monitor ongoing performance</a:t>
            </a:r>
          </a:p>
          <a:p>
            <a:endParaRPr lang="en-US"/>
          </a:p>
          <a:p>
            <a:r>
              <a:rPr lang="en-US"/>
              <a:t>Design for unexpected circumstances—including nefarious attacks</a:t>
            </a:r>
          </a:p>
          <a:p>
            <a:endParaRPr lang="en-US"/>
          </a:p>
          <a:p>
            <a:r>
              <a:rPr lang="en-US"/>
              <a:t>Human in the loop</a:t>
            </a:r>
          </a:p>
          <a:p>
            <a:endParaRPr lang="en-US"/>
          </a:p>
          <a:p>
            <a:endParaRPr lang="en-US"/>
          </a:p>
          <a:p>
            <a:r>
              <a:rPr lang="en-US"/>
              <a:t>Policy toolkit (AI Now Institute) - https://ainowinstitute.org/aap-toolkit.pdf</a:t>
            </a:r>
          </a:p>
          <a:p>
            <a:endParaRPr lang="en-US"/>
          </a:p>
          <a:p>
            <a:r>
              <a:rPr lang="en-US"/>
              <a:t>Banks: Equal Credit </a:t>
            </a:r>
            <a:r>
              <a:rPr lang="en-US" err="1"/>
              <a:t>Oipp’y</a:t>
            </a:r>
            <a:r>
              <a:rPr lang="en-US"/>
              <a:t> Act in the US – can’t discriminate</a:t>
            </a:r>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32</a:t>
            </a:fld>
            <a:endParaRPr lang="en-US"/>
          </a:p>
        </p:txBody>
      </p:sp>
    </p:spTree>
    <p:extLst>
      <p:ext uri="{BB962C8B-B14F-4D97-AF65-F5344CB8AC3E}">
        <p14:creationId xmlns:p14="http://schemas.microsoft.com/office/powerpoint/2010/main" val="609806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ACCOUNTABILITY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https://www.washingtonpost.com/local/trafficandcommuting/when-driverless-cars-crash-who-gets-the-blame-and-pays-the-damages/2017/02/25/3909d946-f97a-11e6-9845-576c69081518_story.html</a:t>
            </a:r>
          </a:p>
          <a:p>
            <a:endParaRPr lang="en-US"/>
          </a:p>
          <a:p>
            <a:r>
              <a:rPr lang="en-US"/>
              <a:t>https://www.theglobeandmail.com/news/world/if-a-robot-kills-someone-who-is-to-blame/article23996250/</a:t>
            </a:r>
          </a:p>
          <a:p>
            <a:endParaRPr lang="en-US"/>
          </a:p>
          <a:p>
            <a:r>
              <a:rPr lang="en-US"/>
              <a:t>##</a:t>
            </a:r>
          </a:p>
          <a:p>
            <a:r>
              <a:rPr lang="en-US"/>
              <a:t>Evaluate training data</a:t>
            </a:r>
          </a:p>
          <a:p>
            <a:endParaRPr lang="en-US"/>
          </a:p>
          <a:p>
            <a:r>
              <a:rPr lang="en-US"/>
              <a:t>Test extensively (and enable a user</a:t>
            </a:r>
          </a:p>
          <a:p>
            <a:r>
              <a:rPr lang="en-US"/>
              <a:t>feedback loop)</a:t>
            </a:r>
          </a:p>
          <a:p>
            <a:endParaRPr lang="en-US"/>
          </a:p>
          <a:p>
            <a:r>
              <a:rPr lang="en-US"/>
              <a:t>Monitor ongoing performance</a:t>
            </a:r>
          </a:p>
          <a:p>
            <a:endParaRPr lang="en-US"/>
          </a:p>
          <a:p>
            <a:r>
              <a:rPr lang="en-US"/>
              <a:t>Design for unexpected circumstances—including nefarious attacks</a:t>
            </a:r>
          </a:p>
          <a:p>
            <a:endParaRPr lang="en-US"/>
          </a:p>
          <a:p>
            <a:r>
              <a:rPr lang="en-US"/>
              <a:t>Human in the loop</a:t>
            </a:r>
          </a:p>
          <a:p>
            <a:endParaRPr lang="en-US"/>
          </a:p>
          <a:p>
            <a:endParaRPr lang="en-US"/>
          </a:p>
          <a:p>
            <a:r>
              <a:rPr lang="en-US"/>
              <a:t>Policy toolkit (AI Now Institute) - https://ainowinstitute.org/aap-toolkit.pdf</a:t>
            </a:r>
          </a:p>
          <a:p>
            <a:endParaRPr lang="en-US"/>
          </a:p>
          <a:p>
            <a:r>
              <a:rPr lang="en-US"/>
              <a:t>Banks: Equal Credit </a:t>
            </a:r>
            <a:r>
              <a:rPr lang="en-US" err="1"/>
              <a:t>Oipp’y</a:t>
            </a:r>
            <a:r>
              <a:rPr lang="en-US"/>
              <a:t> Act in the US – can’t discriminate</a:t>
            </a:r>
          </a:p>
          <a:p>
            <a:endParaRPr lang="en-US"/>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33</a:t>
            </a:fld>
            <a:endParaRPr lang="en-US"/>
          </a:p>
        </p:txBody>
      </p:sp>
    </p:spTree>
    <p:extLst>
      <p:ext uri="{BB962C8B-B14F-4D97-AF65-F5344CB8AC3E}">
        <p14:creationId xmlns:p14="http://schemas.microsoft.com/office/powerpoint/2010/main" val="1524258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https://www.technologyreview.com/s/613578/ai-algorithms-liability-human-blame/</a:t>
            </a:r>
            <a:endParaRPr lang="en-US"/>
          </a:p>
          <a:p>
            <a:endParaRPr lang="en-US"/>
          </a:p>
          <a:p>
            <a:endParaRPr lang="en-US"/>
          </a:p>
          <a:p>
            <a:r>
              <a:rPr lang="en-US"/>
              <a:t>Reference lawsuit</a:t>
            </a:r>
          </a:p>
          <a:p>
            <a:endParaRPr lang="en-US"/>
          </a:p>
          <a:p>
            <a:r>
              <a:rPr lang="en-US">
                <a:hlinkClick r:id="rId4"/>
              </a:rPr>
              <a:t>https://www.bloomberg.com/news/articles/2019-05-06/who-to-sue-when-a-robot-loses-your-fortune?mod=djemAIPro</a:t>
            </a:r>
            <a:endParaRPr lang="en-US"/>
          </a:p>
          <a:p>
            <a:endParaRPr lang="en-US"/>
          </a:p>
          <a:p>
            <a:pPr fontAlgn="base"/>
            <a:r>
              <a:rPr lang="en-US" sz="1200" b="0" i="0" kern="1200">
                <a:solidFill>
                  <a:schemeClr val="tx1"/>
                </a:solidFill>
                <a:effectLst/>
                <a:latin typeface="Segoe UI Light" pitchFamily="34" charset="0"/>
                <a:ea typeface="+mn-ea"/>
                <a:cs typeface="+mn-cs"/>
              </a:rPr>
              <a:t>So a Hong Kong tycoon is doing the next best thing. He’s going after the salesman who persuaded him to entrust a chunk of his fortune to the supercomputer whose trades cost him more than $20 million.</a:t>
            </a:r>
          </a:p>
          <a:p>
            <a:pPr fontAlgn="base"/>
            <a:endParaRPr lang="en-US" sz="1200" b="0" i="0" kern="1200">
              <a:solidFill>
                <a:schemeClr val="tx1"/>
              </a:solidFill>
              <a:effectLst/>
              <a:latin typeface="Segoe UI Light" pitchFamily="34" charset="0"/>
              <a:ea typeface="+mn-ea"/>
              <a:cs typeface="+mn-cs"/>
            </a:endParaRPr>
          </a:p>
          <a:p>
            <a:pPr fontAlgn="base"/>
            <a:r>
              <a:rPr lang="en-US" sz="1200" b="0" i="0" kern="1200">
                <a:solidFill>
                  <a:schemeClr val="tx1"/>
                </a:solidFill>
                <a:effectLst/>
                <a:latin typeface="Segoe UI Light" pitchFamily="34" charset="0"/>
                <a:ea typeface="+mn-ea"/>
                <a:cs typeface="+mn-cs"/>
              </a:rPr>
              <a:t>The case pits </a:t>
            </a:r>
            <a:r>
              <a:rPr lang="en-US" sz="1200" b="0" i="0" kern="1200" err="1">
                <a:solidFill>
                  <a:schemeClr val="tx1"/>
                </a:solidFill>
                <a:effectLst/>
                <a:latin typeface="Segoe UI Light" pitchFamily="34" charset="0"/>
                <a:ea typeface="+mn-ea"/>
                <a:cs typeface="+mn-cs"/>
              </a:rPr>
              <a:t>Samathur</a:t>
            </a:r>
            <a:r>
              <a:rPr lang="en-US" sz="1200" b="0" i="0" kern="1200">
                <a:solidFill>
                  <a:schemeClr val="tx1"/>
                </a:solidFill>
                <a:effectLst/>
                <a:latin typeface="Segoe UI Light" pitchFamily="34" charset="0"/>
                <a:ea typeface="+mn-ea"/>
                <a:cs typeface="+mn-cs"/>
              </a:rPr>
              <a:t> Li Kin-</a:t>
            </a:r>
            <a:r>
              <a:rPr lang="en-US" sz="1200" b="0" i="0" kern="1200" err="1">
                <a:solidFill>
                  <a:schemeClr val="tx1"/>
                </a:solidFill>
                <a:effectLst/>
                <a:latin typeface="Segoe UI Light" pitchFamily="34" charset="0"/>
                <a:ea typeface="+mn-ea"/>
                <a:cs typeface="+mn-cs"/>
              </a:rPr>
              <a:t>kan</a:t>
            </a:r>
            <a:r>
              <a:rPr lang="en-US" sz="1200" b="0" i="0" kern="1200">
                <a:solidFill>
                  <a:schemeClr val="tx1"/>
                </a:solidFill>
                <a:effectLst/>
                <a:latin typeface="Segoe UI Light" pitchFamily="34" charset="0"/>
                <a:ea typeface="+mn-ea"/>
                <a:cs typeface="+mn-cs"/>
              </a:rPr>
              <a:t>, whose father is a major investor in Shaftesbury Plc, which owns much of London’s Chinatown, Covent Garden and Carnaby Street, against Raffaele Costa, who has spent much of his career selling investment funds for the likes of Man Group Plc and GLG Partners Inc. It’s the first-known instance of humans going to court over investment losses triggered by autonomous machines and throws the spotlight on the “black box” problem: If people don’t know how the computer is making decisions, who’s responsible when things go wrong?</a:t>
            </a:r>
          </a:p>
          <a:p>
            <a:endParaRPr lang="en-US"/>
          </a:p>
          <a:p>
            <a:r>
              <a:rPr lang="en-US" sz="1200" b="0" i="0" kern="1200">
                <a:solidFill>
                  <a:schemeClr val="tx1"/>
                </a:solidFill>
                <a:effectLst/>
                <a:latin typeface="Segoe UI Light" pitchFamily="34" charset="0"/>
                <a:ea typeface="+mn-ea"/>
                <a:cs typeface="+mn-cs"/>
              </a:rPr>
              <a:t>Developed by Austria-based AI company 42.cx, the supercomputer named K1 would comb through online sources like real-time news and social media to gauge investor sentiment and make predictions on U.S. stock futures. It would then send instructions to a broker to execute trades, adjusting its strategy over time based on what it had learned.</a:t>
            </a:r>
            <a:endParaRPr lang="en-US"/>
          </a:p>
          <a:p>
            <a:endParaRPr lang="en-US"/>
          </a:p>
          <a:p>
            <a:r>
              <a:rPr lang="en-US"/>
              <a:t>Thomas </a:t>
            </a:r>
            <a:r>
              <a:rPr lang="en-US" err="1"/>
              <a:t>Beardsworth</a:t>
            </a:r>
            <a:r>
              <a:rPr lang="en-US"/>
              <a:t>, Bloomberg News</a:t>
            </a:r>
          </a:p>
          <a:p>
            <a:r>
              <a:rPr lang="en-US"/>
              <a:t>Lesson for creators of AI is to be very careful about what you’re claiming your technology can do, otherwise there could be a misrepresentation claim against you</a:t>
            </a:r>
          </a:p>
          <a:p>
            <a:endParaRPr lang="en-US"/>
          </a:p>
          <a:p>
            <a:endParaRPr lang="en-US"/>
          </a:p>
        </p:txBody>
      </p:sp>
      <p:sp>
        <p:nvSpPr>
          <p:cNvPr id="4" name="Slide Number Placeholder 3"/>
          <p:cNvSpPr>
            <a:spLocks noGrp="1"/>
          </p:cNvSpPr>
          <p:nvPr>
            <p:ph type="sldNum" sz="quarter" idx="5"/>
          </p:nvPr>
        </p:nvSpPr>
        <p:spPr/>
        <p:txBody>
          <a:bodyPr/>
          <a:lstStyle/>
          <a:p>
            <a:fld id="{6C2CBB18-554A-4CC5-AD64-C936122CC486}" type="slidenum">
              <a:rPr lang="en-US" smtClean="0"/>
              <a:t>34</a:t>
            </a:fld>
            <a:endParaRPr lang="en-US"/>
          </a:p>
        </p:txBody>
      </p:sp>
    </p:spTree>
    <p:extLst>
      <p:ext uri="{BB962C8B-B14F-4D97-AF65-F5344CB8AC3E}">
        <p14:creationId xmlns:p14="http://schemas.microsoft.com/office/powerpoint/2010/main" val="2594529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723910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60660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E2088-8A48-4824-A1CB-81E9FC54B89E}" type="datetime8">
              <a:rPr lang="en-US" smtClean="0"/>
              <a:t>5/7/20 8:12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7034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are not going to stop making progress, or reverse it, so we have to recognize the dangers and control them.” – Steven Hawking</a:t>
            </a: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E80D79F-77A0-46C4-AF67-ED20098A0613}" type="slidenum">
              <a:rPr lang="en-US" smtClean="0"/>
              <a:t>39</a:t>
            </a:fld>
            <a:endParaRPr lang="en-US"/>
          </a:p>
        </p:txBody>
      </p:sp>
    </p:spTree>
    <p:extLst>
      <p:ext uri="{BB962C8B-B14F-4D97-AF65-F5344CB8AC3E}">
        <p14:creationId xmlns:p14="http://schemas.microsoft.com/office/powerpoint/2010/main" val="221731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4934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6</a:t>
            </a:fld>
            <a:endParaRPr lang="en-US"/>
          </a:p>
        </p:txBody>
      </p:sp>
    </p:spTree>
    <p:extLst>
      <p:ext uri="{BB962C8B-B14F-4D97-AF65-F5344CB8AC3E}">
        <p14:creationId xmlns:p14="http://schemas.microsoft.com/office/powerpoint/2010/main" val="27848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https://dzone.com/articles/a-brief-review-of-developers-thinking-about-ai</a:t>
            </a:r>
          </a:p>
          <a:p>
            <a:r>
              <a:rPr lang="en-US"/>
              <a:t>https://stackoverflow.blog/2018/03/13/2018-developer-survey-results-live/</a:t>
            </a:r>
          </a:p>
          <a:p>
            <a:r>
              <a:rPr lang="en-US"/>
              <a:t>https://insights.stackoverflow.com/survey/2018</a:t>
            </a:r>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7</a:t>
            </a:fld>
            <a:endParaRPr lang="en-US"/>
          </a:p>
        </p:txBody>
      </p:sp>
    </p:spTree>
    <p:extLst>
      <p:ext uri="{BB962C8B-B14F-4D97-AF65-F5344CB8AC3E}">
        <p14:creationId xmlns:p14="http://schemas.microsoft.com/office/powerpoint/2010/main" val="140658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https://dzone.com/articles/a-brief-review-of-developers-thinking-about-ai</a:t>
            </a:r>
          </a:p>
          <a:p>
            <a:r>
              <a:rPr lang="en-US"/>
              <a:t>https://stackoverflow.blog/2018/03/13/2018-developer-survey-results-live/</a:t>
            </a:r>
          </a:p>
          <a:p>
            <a:r>
              <a:rPr lang="en-US"/>
              <a:t>https://insights.stackoverflow.com/survey/2018</a:t>
            </a:r>
          </a:p>
          <a:p>
            <a:endParaRPr lang="en-US"/>
          </a:p>
        </p:txBody>
      </p:sp>
      <p:sp>
        <p:nvSpPr>
          <p:cNvPr id="4" name="Slide Number Placeholder 3"/>
          <p:cNvSpPr>
            <a:spLocks noGrp="1"/>
          </p:cNvSpPr>
          <p:nvPr>
            <p:ph type="sldNum" sz="quarter" idx="5"/>
          </p:nvPr>
        </p:nvSpPr>
        <p:spPr/>
        <p:txBody>
          <a:bodyPr/>
          <a:lstStyle/>
          <a:p>
            <a:fld id="{F586A11C-0787-4780-8793-0CAEFB7023A3}" type="slidenum">
              <a:rPr lang="en-US" smtClean="0"/>
              <a:t>8</a:t>
            </a:fld>
            <a:endParaRPr lang="en-US"/>
          </a:p>
        </p:txBody>
      </p:sp>
    </p:spTree>
    <p:extLst>
      <p:ext uri="{BB962C8B-B14F-4D97-AF65-F5344CB8AC3E}">
        <p14:creationId xmlns:p14="http://schemas.microsoft.com/office/powerpoint/2010/main" val="143193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90946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5/7/20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21372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2F2F2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41B7C-E8DF-6C46-B93A-5AC379017C50}"/>
              </a:ext>
            </a:extLst>
          </p:cNvPr>
          <p:cNvPicPr>
            <a:picLocks noChangeAspect="1"/>
          </p:cNvPicPr>
          <p:nvPr userDrawn="1"/>
        </p:nvPicPr>
        <p:blipFill>
          <a:blip r:embed="rId2"/>
          <a:srcRect/>
          <a:stretch/>
        </p:blipFill>
        <p:spPr>
          <a:xfrm>
            <a:off x="1787" y="0"/>
            <a:ext cx="12188426" cy="6858000"/>
          </a:xfrm>
          <a:prstGeom prst="rect">
            <a:avLst/>
          </a:prstGeom>
        </p:spPr>
      </p:pic>
      <p:pic>
        <p:nvPicPr>
          <p:cNvPr id="6" name="Picture 5">
            <a:extLst>
              <a:ext uri="{FF2B5EF4-FFF2-40B4-BE49-F238E27FC236}">
                <a16:creationId xmlns:a16="http://schemas.microsoft.com/office/drawing/2014/main" id="{7B9512E2-D1FA-6945-AF3E-D2BE46A371E8}"/>
              </a:ext>
            </a:extLst>
          </p:cNvPr>
          <p:cNvPicPr>
            <a:picLocks noChangeAspect="1"/>
          </p:cNvPicPr>
          <p:nvPr userDrawn="1"/>
        </p:nvPicPr>
        <p:blipFill>
          <a:blip r:embed="rId3"/>
          <a:stretch>
            <a:fillRect/>
          </a:stretch>
        </p:blipFill>
        <p:spPr>
          <a:xfrm>
            <a:off x="329872" y="345880"/>
            <a:ext cx="1575128" cy="336526"/>
          </a:xfrm>
          <a:prstGeom prst="rect">
            <a:avLst/>
          </a:prstGeom>
        </p:spPr>
      </p:pic>
      <p:sp>
        <p:nvSpPr>
          <p:cNvPr id="2" name="TextBox 1">
            <a:extLst>
              <a:ext uri="{FF2B5EF4-FFF2-40B4-BE49-F238E27FC236}">
                <a16:creationId xmlns:a16="http://schemas.microsoft.com/office/drawing/2014/main" id="{22BBE74F-6987-426C-9529-F777C7CC4D5A}"/>
              </a:ext>
            </a:extLst>
          </p:cNvPr>
          <p:cNvSpPr txBox="1"/>
          <p:nvPr userDrawn="1"/>
        </p:nvSpPr>
        <p:spPr>
          <a:xfrm>
            <a:off x="381000" y="4648200"/>
            <a:ext cx="4851728" cy="1477328"/>
          </a:xfrm>
          <a:prstGeom prst="rect">
            <a:avLst/>
          </a:prstGeom>
          <a:noFill/>
        </p:spPr>
        <p:txBody>
          <a:bodyPr wrap="square" lIns="0" tIns="0" rIns="0" bIns="0" rtlCol="0">
            <a:spAutoFit/>
          </a:bodyPr>
          <a:lstStyle/>
          <a:p>
            <a:pPr algn="l"/>
            <a:r>
              <a:rPr lang="en-US" sz="3200">
                <a:solidFill>
                  <a:schemeClr val="bg1"/>
                </a:solidFill>
                <a:latin typeface="+mj-lt"/>
              </a:rPr>
              <a:t>Responsible AI Champs</a:t>
            </a:r>
          </a:p>
          <a:p>
            <a:pPr algn="l"/>
            <a:r>
              <a:rPr lang="en-US" sz="3200">
                <a:solidFill>
                  <a:schemeClr val="bg1"/>
                </a:solidFill>
                <a:latin typeface="+mj-lt"/>
              </a:rPr>
              <a:t>Onboarding &amp; Standard Workshop</a:t>
            </a:r>
          </a:p>
        </p:txBody>
      </p:sp>
      <p:sp>
        <p:nvSpPr>
          <p:cNvPr id="7" name="TextBox 6">
            <a:extLst>
              <a:ext uri="{FF2B5EF4-FFF2-40B4-BE49-F238E27FC236}">
                <a16:creationId xmlns:a16="http://schemas.microsoft.com/office/drawing/2014/main" id="{675DB722-6AE4-4A5B-9FAD-F12E8900449B}"/>
              </a:ext>
            </a:extLst>
          </p:cNvPr>
          <p:cNvSpPr txBox="1"/>
          <p:nvPr userDrawn="1"/>
        </p:nvSpPr>
        <p:spPr>
          <a:xfrm>
            <a:off x="381000" y="6235792"/>
            <a:ext cx="4851728" cy="246221"/>
          </a:xfrm>
          <a:prstGeom prst="rect">
            <a:avLst/>
          </a:prstGeom>
          <a:noFill/>
        </p:spPr>
        <p:txBody>
          <a:bodyPr wrap="square" lIns="0" tIns="0" rIns="0" bIns="0" rtlCol="0">
            <a:spAutoFit/>
          </a:bodyPr>
          <a:lstStyle/>
          <a:p>
            <a:pPr algn="l"/>
            <a:r>
              <a:rPr lang="en-US" sz="1600">
                <a:solidFill>
                  <a:schemeClr val="bg1"/>
                </a:solidFill>
                <a:latin typeface="+mn-lt"/>
              </a:rPr>
              <a:t>SEPTEMBER 2019</a:t>
            </a:r>
          </a:p>
        </p:txBody>
      </p:sp>
    </p:spTree>
    <p:extLst>
      <p:ext uri="{BB962C8B-B14F-4D97-AF65-F5344CB8AC3E}">
        <p14:creationId xmlns:p14="http://schemas.microsoft.com/office/powerpoint/2010/main" val="128818577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1645920" rIns="0" anchor="t" anchorCtr="0">
            <a:noAutofit/>
          </a:bodyPr>
          <a:lstStyle>
            <a:lvl1pPr marL="0" indent="0" algn="ctr">
              <a:lnSpc>
                <a:spcPct val="90000"/>
              </a:lnSpc>
              <a:buNone/>
              <a:defRPr sz="1400" b="1">
                <a:solidFill>
                  <a:schemeClr val="tx1"/>
                </a:solidFill>
                <a:latin typeface="+mn-lt"/>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F6003611-5FDC-4F96-B270-CFF55E07294F}"/>
              </a:ext>
            </a:extLst>
          </p:cNvPr>
          <p:cNvSpPr>
            <a:spLocks noGrp="1"/>
          </p:cNvSpPr>
          <p:nvPr>
            <p:ph type="title" hasCustomPrompt="1"/>
          </p:nvPr>
        </p:nvSpPr>
        <p:spPr>
          <a:xfrm>
            <a:off x="588263" y="588963"/>
            <a:ext cx="4163125" cy="2541586"/>
          </a:xfrm>
        </p:spPr>
        <p:txBody>
          <a:bodyPr anchor="b"/>
          <a:lstStyle>
            <a:lvl1pPr>
              <a:defRPr/>
            </a:lvl1pPr>
          </a:lstStyle>
          <a:p>
            <a:r>
              <a:rPr lang="en-US"/>
              <a:t>Title square photo layout</a:t>
            </a:r>
          </a:p>
        </p:txBody>
      </p:sp>
    </p:spTree>
    <p:extLst>
      <p:ext uri="{BB962C8B-B14F-4D97-AF65-F5344CB8AC3E}">
        <p14:creationId xmlns:p14="http://schemas.microsoft.com/office/powerpoint/2010/main" val="2330953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72" userDrawn="1">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77EE95B-B7D6-4478-BF2D-AC96186C7FCA}"/>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010784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4F3D0DB9-5FA7-42F5-8769-BED3C18EBAEC}"/>
              </a:ext>
            </a:extLst>
          </p:cNvPr>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271962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157215"/>
            <a:ext cx="11018520" cy="111182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188720" rIns="0" bIns="0" rtlCol="0" anchor="t" anchorCtr="0">
            <a:noAutofit/>
          </a:bodyPr>
          <a:lstStyle>
            <a:lvl1pPr marL="0" indent="0" algn="ctr">
              <a:lnSpc>
                <a:spcPct val="90000"/>
              </a:lnSpc>
              <a:buNone/>
              <a:defRPr lang="en-US" sz="1400" b="1" dirty="0">
                <a:solidFill>
                  <a:schemeClr val="tx1"/>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3245176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85788"/>
            <a:ext cx="11018520" cy="1114995"/>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822960" rIns="0" bIns="0" rtlCol="0" anchor="t" anchorCtr="0">
            <a:noAutofit/>
          </a:bodyPr>
          <a:lstStyle>
            <a:lvl1pPr marL="228600" indent="-91440" algn="ctr">
              <a:lnSpc>
                <a:spcPct val="90000"/>
              </a:lnSpc>
              <a:spcBef>
                <a:spcPts val="0"/>
              </a:spcBef>
              <a:buNone/>
              <a:defRPr lang="en-US" sz="1400" b="1" dirty="0">
                <a:solidFill>
                  <a:srgbClr val="FFFFFF"/>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3968745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199"/>
            <a:ext cx="11018520" cy="98323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1920240" rIns="0" bIns="0" rtlCol="0" anchor="ctr" anchorCtr="0">
            <a:noAutofit/>
          </a:bodyPr>
          <a:lstStyle>
            <a:lvl1pPr marL="0" indent="0" algn="ctr">
              <a:buNone/>
              <a:defRPr lang="en-US" sz="1200" b="1" dirty="0">
                <a:solidFill>
                  <a:schemeClr val="bg1"/>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1920240" rIns="0" bIns="0" rtlCol="0" anchor="ctr" anchorCtr="0">
            <a:noAutofit/>
          </a:bodyPr>
          <a:lstStyle>
            <a:lvl1pPr marL="0" indent="0" algn="ctr">
              <a:buNone/>
              <a:defRPr lang="en-US" sz="1200" b="1" kern="1200" spc="0" baseline="0" dirty="0">
                <a:solidFill>
                  <a:schemeClr val="bg1"/>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508235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90000"/>
              </a:lnSpc>
              <a:buNone/>
              <a:defRPr sz="1000" b="1">
                <a:solidFill>
                  <a:schemeClr val="tx1"/>
                </a:solidFill>
                <a:latin typeface="+mn-lt"/>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mn-lt"/>
                <a:ea typeface="+mn-ea"/>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mn-lt"/>
                <a:ea typeface="+mn-ea"/>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1568874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5258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167542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2684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FAB4E604-6373-ED43-8081-EADD9626AD7F}"/>
              </a:ext>
            </a:extLst>
          </p:cNvPr>
          <p:cNvPicPr>
            <a:picLocks noChangeAspect="1"/>
          </p:cNvPicPr>
          <p:nvPr userDrawn="1"/>
        </p:nvPicPr>
        <p:blipFill>
          <a:blip r:embed="rId3"/>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5724400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39190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97607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BF742A8-7523-C740-AA58-5DF191897937}"/>
              </a:ext>
            </a:extLst>
          </p:cNvPr>
          <p:cNvPicPr>
            <a:picLocks noChangeAspect="1"/>
          </p:cNvPicPr>
          <p:nvPr userDrawn="1"/>
        </p:nvPicPr>
        <p:blipFill>
          <a:blip r:embed="rId2"/>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A5A7476-D84D-DB43-9A9C-731B799A6FB1}"/>
              </a:ext>
            </a:extLst>
          </p:cNvPr>
          <p:cNvPicPr>
            <a:picLocks noChangeAspect="1"/>
          </p:cNvPicPr>
          <p:nvPr userDrawn="1"/>
        </p:nvPicPr>
        <p:blipFill>
          <a:blip r:embed="rId2"/>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189D4A-55BC-4144-9DF6-3A106B34C3DA}"/>
              </a:ext>
            </a:extLst>
          </p:cNvPr>
          <p:cNvPicPr>
            <a:picLocks noChangeAspect="1"/>
          </p:cNvPicPr>
          <p:nvPr userDrawn="1"/>
        </p:nvPicPr>
        <p:blipFill>
          <a:blip r:embed="rId2"/>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9C97B0F-EACB-C943-BBFF-9C2736D74416}"/>
              </a:ext>
            </a:extLst>
          </p:cNvPr>
          <p:cNvPicPr>
            <a:picLocks noChangeAspect="1"/>
          </p:cNvPicPr>
          <p:nvPr userDrawn="1"/>
        </p:nvPicPr>
        <p:blipFill>
          <a:blip r:embed="rId3"/>
          <a:srcRect/>
          <a:stretch/>
        </p:blipFill>
        <p:spPr>
          <a:xfrm rot="-5400000">
            <a:off x="7738690" y="2404690"/>
            <a:ext cx="6858000" cy="204862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494523E2-8702-2149-BC6E-F45B589A5734}"/>
              </a:ext>
            </a:extLst>
          </p:cNvPr>
          <p:cNvPicPr>
            <a:picLocks noChangeAspect="1"/>
          </p:cNvPicPr>
          <p:nvPr userDrawn="1"/>
        </p:nvPicPr>
        <p:blipFill>
          <a:blip r:embed="rId3"/>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333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ark Full Bleed Photo w/Text R">
    <p:bg>
      <p:bgRef idx="1001">
        <a:schemeClr val="bg1"/>
      </p:bgRef>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12192000" cy="6858000"/>
          </a:xfrm>
          <a:noFill/>
        </p:spPr>
        <p:txBody>
          <a:bodyPr vert="horz" wrap="square" lIns="146304" tIns="91440" rIns="146304" bIns="91440" rtlCol="0">
            <a:noAutofit/>
          </a:bodyPr>
          <a:lstStyle>
            <a:lvl1pPr algn="l">
              <a:defRPr lang="en-US" dirty="0">
                <a:gradFill>
                  <a:gsLst>
                    <a:gs pos="70796">
                      <a:schemeClr val="tx1"/>
                    </a:gs>
                    <a:gs pos="48000">
                      <a:schemeClr val="tx1"/>
                    </a:gs>
                  </a:gsLst>
                  <a:lin ang="5400000" scaled="0"/>
                </a:gradFill>
              </a:defRPr>
            </a:lvl1pPr>
          </a:lstStyle>
          <a:p>
            <a:pPr marL="0" lvl="0" indent="0">
              <a:buNone/>
            </a:pPr>
            <a:r>
              <a:rPr lang="en-US"/>
              <a:t>Click icon to add picture</a:t>
            </a:r>
          </a:p>
        </p:txBody>
      </p:sp>
      <p:sp>
        <p:nvSpPr>
          <p:cNvPr id="2" name="Title 1"/>
          <p:cNvSpPr>
            <a:spLocks noGrp="1"/>
          </p:cNvSpPr>
          <p:nvPr>
            <p:ph type="title"/>
          </p:nvPr>
        </p:nvSpPr>
        <p:spPr>
          <a:xfrm>
            <a:off x="6557656" y="1635588"/>
            <a:ext cx="5378548" cy="899665"/>
          </a:xfrm>
        </p:spPr>
        <p:txBody>
          <a:bodyPr/>
          <a:lstStyle/>
          <a:p>
            <a:r>
              <a:rPr lang="en-US"/>
              <a:t>Click to edit Master title style</a:t>
            </a:r>
          </a:p>
        </p:txBody>
      </p:sp>
      <p:sp>
        <p:nvSpPr>
          <p:cNvPr id="7" name="Text Placeholder 4"/>
          <p:cNvSpPr>
            <a:spLocks noGrp="1"/>
          </p:cNvSpPr>
          <p:nvPr>
            <p:ph type="body" sz="quarter" idx="11"/>
          </p:nvPr>
        </p:nvSpPr>
        <p:spPr>
          <a:xfrm>
            <a:off x="7068267" y="5670381"/>
            <a:ext cx="4867936" cy="717552"/>
          </a:xfrm>
        </p:spPr>
        <p:txBody>
          <a:bodyPr>
            <a:noAutofit/>
          </a:bodyPr>
          <a:lstStyle>
            <a:lvl1pPr marL="0" indent="0" algn="l" defTabSz="914367" rtl="0" eaLnBrk="1" latinLnBrk="0" hangingPunct="1">
              <a:lnSpc>
                <a:spcPct val="90000"/>
              </a:lnSpc>
              <a:spcAft>
                <a:spcPts val="1176"/>
              </a:spcAft>
              <a:buNone/>
              <a:tabLst>
                <a:tab pos="108936" algn="l"/>
              </a:tabLst>
              <a:defRPr lang="en-US" sz="1372" kern="1200" spc="-10" dirty="0" smtClean="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p:txBody>
      </p:sp>
      <p:sp>
        <p:nvSpPr>
          <p:cNvPr id="9" name="Text Placeholder 4"/>
          <p:cNvSpPr>
            <a:spLocks noGrp="1"/>
          </p:cNvSpPr>
          <p:nvPr>
            <p:ph type="body" sz="quarter" idx="10"/>
          </p:nvPr>
        </p:nvSpPr>
        <p:spPr>
          <a:xfrm>
            <a:off x="6557654" y="4382455"/>
            <a:ext cx="5378549" cy="896552"/>
          </a:xfrm>
        </p:spPr>
        <p:txBody>
          <a:bodyPr anchor="b">
            <a:noAutofit/>
          </a:bodyPr>
          <a:lstStyle>
            <a:lvl1pPr marL="0" indent="0" algn="l" defTabSz="914367" rtl="0" eaLnBrk="1" latinLnBrk="0" hangingPunct="1">
              <a:lnSpc>
                <a:spcPct val="90000"/>
              </a:lnSpc>
              <a:spcAft>
                <a:spcPts val="1176"/>
              </a:spcAft>
              <a:buNone/>
              <a:tabLst>
                <a:tab pos="108936" algn="l"/>
              </a:tabLst>
              <a:defRPr lang="en-US" sz="2353"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34958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5596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14360"/>
          </a:xfrm>
          <a:noFill/>
        </p:spPr>
        <p:txBody>
          <a:bodyPr tIns="91440" bIns="91440" anchor="t" anchorCtr="0">
            <a:spAutoFit/>
          </a:bodyPr>
          <a:lstStyle>
            <a:lvl1pPr>
              <a:defRPr sz="5294"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213" y="6128246"/>
            <a:ext cx="1205518" cy="259687"/>
          </a:xfrm>
          <a:prstGeom prst="rect">
            <a:avLst/>
          </a:prstGeom>
        </p:spPr>
      </p:pic>
    </p:spTree>
    <p:extLst>
      <p:ext uri="{BB962C8B-B14F-4D97-AF65-F5344CB8AC3E}">
        <p14:creationId xmlns:p14="http://schemas.microsoft.com/office/powerpoint/2010/main" val="370724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45746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56711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48519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43663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976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809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22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23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18072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58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3825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04152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218768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62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332060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0538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532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663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084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3577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1469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828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154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3773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05258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9580483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28813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23059737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7" name="Text Placeholder 4">
            <a:extLst>
              <a:ext uri="{FF2B5EF4-FFF2-40B4-BE49-F238E27FC236}">
                <a16:creationId xmlns:a16="http://schemas.microsoft.com/office/drawing/2014/main" id="{80AC8589-FDF7-4667-8A34-11995441391A}"/>
              </a:ext>
            </a:extLst>
          </p:cNvPr>
          <p:cNvSpPr>
            <a:spLocks noGrp="1"/>
          </p:cNvSpPr>
          <p:nvPr>
            <p:ph type="body" sz="quarter" idx="13"/>
          </p:nvPr>
        </p:nvSpPr>
        <p:spPr>
          <a:xfrm>
            <a:off x="714782" y="4323781"/>
            <a:ext cx="5394960" cy="283026"/>
          </a:xfrm>
        </p:spPr>
        <p:txBody>
          <a:bodyPr/>
          <a:lstStyle>
            <a:lvl1pPr marL="0" indent="0" algn="ctr">
              <a:lnSpc>
                <a:spcPct val="90000"/>
              </a:lnSpc>
              <a:spcAft>
                <a:spcPts val="600"/>
              </a:spcAft>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8" name="Text Placeholder 4">
            <a:extLst>
              <a:ext uri="{FF2B5EF4-FFF2-40B4-BE49-F238E27FC236}">
                <a16:creationId xmlns:a16="http://schemas.microsoft.com/office/drawing/2014/main" id="{1AB83829-253A-49BA-8737-841C05CDFB32}"/>
              </a:ext>
            </a:extLst>
          </p:cNvPr>
          <p:cNvSpPr>
            <a:spLocks noGrp="1"/>
          </p:cNvSpPr>
          <p:nvPr>
            <p:ph type="body" sz="quarter" idx="14"/>
          </p:nvPr>
        </p:nvSpPr>
        <p:spPr>
          <a:xfrm>
            <a:off x="6096000" y="4323781"/>
            <a:ext cx="5394960" cy="283026"/>
          </a:xfrm>
        </p:spPr>
        <p:txBody>
          <a:bodyPr/>
          <a:lstStyle>
            <a:lvl1pPr marL="0" indent="0" algn="ctr">
              <a:buNone/>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714074"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6096000" y="3429000"/>
            <a:ext cx="5394960" cy="738664"/>
          </a:xfrm>
        </p:spPr>
        <p:txBody>
          <a:bodyPr/>
          <a:lstStyle>
            <a:lvl1pPr marL="0" indent="0" algn="ctr">
              <a:spcBef>
                <a:spcPts val="0"/>
              </a:spcBef>
              <a:buNone/>
              <a:defRPr>
                <a:solidFill>
                  <a:schemeClr val="accent1"/>
                </a:solidFill>
                <a:latin typeface="+mn-lt"/>
              </a:defRPr>
            </a:lvl1pPr>
            <a:lvl2pPr marL="0" indent="0" algn="ctr">
              <a:spcBef>
                <a:spcPts val="0"/>
              </a:spcBef>
              <a:buNone/>
              <a:defRPr>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105618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77421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028754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0262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677946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33716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gradFill>
                  <a:gsLst>
                    <a:gs pos="2917">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23.emf"/><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55" r:id="rId1"/>
    <p:sldLayoutId id="2147484577" r:id="rId2"/>
    <p:sldLayoutId id="2147484610" r:id="rId3"/>
    <p:sldLayoutId id="2147484240" r:id="rId4"/>
    <p:sldLayoutId id="2147484710" r:id="rId5"/>
    <p:sldLayoutId id="2147484474" r:id="rId6"/>
    <p:sldLayoutId id="2147484736" r:id="rId7"/>
    <p:sldLayoutId id="2147484639" r:id="rId8"/>
    <p:sldLayoutId id="2147484603" r:id="rId9"/>
    <p:sldLayoutId id="2147484712" r:id="rId10"/>
    <p:sldLayoutId id="2147484713" r:id="rId11"/>
    <p:sldLayoutId id="2147484714" r:id="rId12"/>
    <p:sldLayoutId id="2147484738" r:id="rId13"/>
    <p:sldLayoutId id="2147484739" r:id="rId14"/>
    <p:sldLayoutId id="2147484740" r:id="rId15"/>
    <p:sldLayoutId id="2147484741" r:id="rId16"/>
    <p:sldLayoutId id="2147484742" r:id="rId17"/>
    <p:sldLayoutId id="2147484756" r:id="rId18"/>
    <p:sldLayoutId id="2147484757" r:id="rId19"/>
    <p:sldLayoutId id="2147484758" r:id="rId20"/>
    <p:sldLayoutId id="2147484759" r:id="rId21"/>
    <p:sldLayoutId id="2147484760"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765" r:id="rId32"/>
    <p:sldLayoutId id="2147484766" r:id="rId33"/>
    <p:sldLayoutId id="2147484769" r:id="rId34"/>
    <p:sldLayoutId id="2147484771"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5879196"/>
      </p:ext>
    </p:extLst>
  </p:cSld>
  <p:clrMap bg1="lt1" tx1="dk1" bg2="lt2" tx2="dk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 id="2147484778" r:id="rId6"/>
    <p:sldLayoutId id="2147484779" r:id="rId7"/>
    <p:sldLayoutId id="2147484780" r:id="rId8"/>
    <p:sldLayoutId id="2147484781" r:id="rId9"/>
    <p:sldLayoutId id="2147484782" r:id="rId10"/>
    <p:sldLayoutId id="2147484783" r:id="rId11"/>
    <p:sldLayoutId id="2147484784" r:id="rId12"/>
    <p:sldLayoutId id="2147484785" r:id="rId13"/>
    <p:sldLayoutId id="2147484786" r:id="rId14"/>
    <p:sldLayoutId id="2147484787" r:id="rId15"/>
    <p:sldLayoutId id="2147484788" r:id="rId16"/>
    <p:sldLayoutId id="2147484789" r:id="rId17"/>
    <p:sldLayoutId id="2147484790" r:id="rId18"/>
    <p:sldLayoutId id="2147484791" r:id="rId19"/>
    <p:sldLayoutId id="2147484792" r:id="rId20"/>
    <p:sldLayoutId id="2147484793" r:id="rId21"/>
    <p:sldLayoutId id="2147484794" r:id="rId22"/>
    <p:sldLayoutId id="2147484795" r:id="rId23"/>
    <p:sldLayoutId id="2147484796" r:id="rId24"/>
    <p:sldLayoutId id="2147484797" r:id="rId25"/>
    <p:sldLayoutId id="2147484798" r:id="rId26"/>
    <p:sldLayoutId id="2147484799" r:id="rId27"/>
    <p:sldLayoutId id="2147484800" r:id="rId28"/>
    <p:sldLayoutId id="2147484801" r:id="rId29"/>
    <p:sldLayoutId id="2147484803" r:id="rId30"/>
    <p:sldLayoutId id="2147484804" r:id="rId31"/>
    <p:sldLayoutId id="2147484805" r:id="rId32"/>
    <p:sldLayoutId id="2147484806" r:id="rId33"/>
    <p:sldLayoutId id="2147484807" r:id="rId3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hyperlink" Target="https://www.dictionary.com/browse/fair"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www.bloomberg.com/graphics/2016-amazon-same-day/"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hyperlink" Target="https://www.dictionary.com/browse/rely"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hyperlink" Target="https://www.dictionary.com/browse/includ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69.png"/><Relationship Id="rId4" Type="http://schemas.openxmlformats.org/officeDocument/2006/relationships/hyperlink" Target="https://www.acluidaho.org/sites/default/files/field_documents/class_action_complaint.pdf"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modules/microsoft-responsible-ai-practices/6-responsible-ai-tools"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7.xml"/><Relationship Id="rId1" Type="http://schemas.openxmlformats.org/officeDocument/2006/relationships/tags" Target="../tags/tag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chart" Target="../charts/chart1.xml"/><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5.gif"/><Relationship Id="rId11" Type="http://schemas.openxmlformats.org/officeDocument/2006/relationships/image" Target="../media/image40.jpeg"/><Relationship Id="rId5" Type="http://schemas.openxmlformats.org/officeDocument/2006/relationships/image" Target="../media/image34.emf"/><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 Id="rId14" Type="http://schemas.openxmlformats.org/officeDocument/2006/relationships/hyperlink" Target="https://www.capgemini.com/news/ethics-in-a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979778"/>
            <a:ext cx="9144000" cy="553998"/>
          </a:xfrm>
        </p:spPr>
        <p:txBody>
          <a:bodyPr/>
          <a:lstStyle/>
          <a:p>
            <a:r>
              <a:rPr lang="en-US" dirty="0"/>
              <a:t>Responsible AI Workshop</a:t>
            </a:r>
          </a:p>
        </p:txBody>
      </p:sp>
      <p:sp>
        <p:nvSpPr>
          <p:cNvPr id="4" name="Text Placeholder 3">
            <a:extLst>
              <a:ext uri="{FF2B5EF4-FFF2-40B4-BE49-F238E27FC236}">
                <a16:creationId xmlns:a16="http://schemas.microsoft.com/office/drawing/2014/main" id="{F09E7706-ED64-47BE-A855-88033D0A11E1}"/>
              </a:ext>
            </a:extLst>
          </p:cNvPr>
          <p:cNvSpPr>
            <a:spLocks noGrp="1"/>
          </p:cNvSpPr>
          <p:nvPr>
            <p:ph type="body" sz="quarter" idx="12"/>
          </p:nvPr>
        </p:nvSpPr>
        <p:spPr>
          <a:xfrm>
            <a:off x="584200" y="3962400"/>
            <a:ext cx="9144000" cy="1354217"/>
          </a:xfrm>
        </p:spPr>
        <p:txBody>
          <a:bodyPr/>
          <a:lstStyle/>
          <a:p>
            <a:r>
              <a:rPr lang="en-US" dirty="0"/>
              <a:t>Principles, Policy and Ethics in the Era of Artificial Intelligence</a:t>
            </a:r>
          </a:p>
          <a:p>
            <a:endParaRPr lang="en-US" dirty="0"/>
          </a:p>
          <a:p>
            <a:r>
              <a:rPr lang="en-US" dirty="0"/>
              <a:t>Anthony Franklin, PhD </a:t>
            </a:r>
          </a:p>
          <a:p>
            <a:r>
              <a:rPr lang="en-US" dirty="0"/>
              <a:t>Microsoft</a:t>
            </a:r>
          </a:p>
        </p:txBody>
      </p:sp>
    </p:spTree>
    <p:extLst>
      <p:ext uri="{BB962C8B-B14F-4D97-AF65-F5344CB8AC3E}">
        <p14:creationId xmlns:p14="http://schemas.microsoft.com/office/powerpoint/2010/main" val="194387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gradFill flip="none" rotWithShape="1">
              <a:gsLst>
                <a:gs pos="0">
                  <a:srgbClr val="000000">
                    <a:alpha val="67000"/>
                  </a:srgbClr>
                </a:gs>
                <a:gs pos="31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429460"/>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alpha val="0"/>
              </a:srgbClr>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a:spLocks noGrp="1"/>
          </p:cNvSpPr>
          <p:nvPr>
            <p:ph type="title" idx="4294967295"/>
          </p:nvPr>
        </p:nvSpPr>
        <p:spPr bwMode="auto">
          <a:xfrm>
            <a:off x="293688" y="2823029"/>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a:ea typeface="+mn-ea"/>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9033" y="1680773"/>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76414"/>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32555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AA0B34B-D925-4B84-9E7A-ED2722CAA11B}"/>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2" name="Rectangle 1">
            <a:extLst>
              <a:ext uri="{FF2B5EF4-FFF2-40B4-BE49-F238E27FC236}">
                <a16:creationId xmlns:a16="http://schemas.microsoft.com/office/drawing/2014/main" id="{28D70DE8-D504-4EFC-ACA2-DA7FD205E042}"/>
              </a:ext>
            </a:extLst>
          </p:cNvPr>
          <p:cNvSpPr/>
          <p:nvPr/>
        </p:nvSpPr>
        <p:spPr>
          <a:xfrm>
            <a:off x="5111262" y="2566408"/>
            <a:ext cx="6096000" cy="1722010"/>
          </a:xfrm>
          <a:prstGeom prst="rect">
            <a:avLst/>
          </a:prstGeom>
        </p:spPr>
        <p:txBody>
          <a:bodyPr>
            <a:spAutoFit/>
          </a:bodyPr>
          <a:lstStyle/>
          <a:p>
            <a:r>
              <a:rPr lang="en-US" i="1">
                <a:solidFill>
                  <a:srgbClr val="1A1A1A"/>
                </a:solidFill>
                <a:latin typeface="Arial" panose="020B0604020202020204" pitchFamily="34" charset="0"/>
              </a:rPr>
              <a:t>noun</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the state, condition, or quality of being </a:t>
            </a:r>
            <a:r>
              <a:rPr lang="en-US">
                <a:solidFill>
                  <a:srgbClr val="3A76C3"/>
                </a:solidFill>
                <a:latin typeface="Arial" panose="020B0604020202020204" pitchFamily="34" charset="0"/>
                <a:hlinkClick r:id="rId3"/>
              </a:rPr>
              <a:t>fair</a:t>
            </a:r>
            <a:r>
              <a:rPr lang="en-US">
                <a:solidFill>
                  <a:srgbClr val="1A1A1A"/>
                </a:solidFill>
                <a:latin typeface="Arial" panose="020B0604020202020204" pitchFamily="34" charset="0"/>
              </a:rPr>
              <a:t>, or free from bias or injustice; evenhandedness: </a:t>
            </a:r>
          </a:p>
          <a:p>
            <a:endParaRPr lang="en-US" i="1">
              <a:solidFill>
                <a:srgbClr val="1A1A1A"/>
              </a:solidFill>
              <a:latin typeface="Arial" panose="020B0604020202020204" pitchFamily="34" charset="0"/>
            </a:endParaRPr>
          </a:p>
          <a:p>
            <a:r>
              <a:rPr lang="en-US" i="1">
                <a:solidFill>
                  <a:srgbClr val="4A4A4A"/>
                </a:solidFill>
                <a:latin typeface="Arial" panose="020B0604020202020204" pitchFamily="34" charset="0"/>
              </a:rPr>
              <a:t>I have to admit, in all fairness, that she would only be paid for part of the work.</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33117214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AA0B34B-D925-4B84-9E7A-ED2722CAA11B}"/>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22" name="Rectangle 21">
            <a:extLst>
              <a:ext uri="{FF2B5EF4-FFF2-40B4-BE49-F238E27FC236}">
                <a16:creationId xmlns:a16="http://schemas.microsoft.com/office/drawing/2014/main" id="{AFA14CA2-C398-4823-9D06-14B4FA3A97A9}"/>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Screenshot of a map showing Atlanta, Dallas, Boston, Chicago, New York City and Washington DC">
            <a:extLst>
              <a:ext uri="{FF2B5EF4-FFF2-40B4-BE49-F238E27FC236}">
                <a16:creationId xmlns:a16="http://schemas.microsoft.com/office/drawing/2014/main" id="{65AEB90F-B327-457D-8C7B-720DCF716ED2}"/>
              </a:ext>
              <a:ext uri="{C183D7F6-B498-43B3-948B-1728B52AA6E4}">
                <adec:decorative xmlns:adec="http://schemas.microsoft.com/office/drawing/2017/decorative" val="0"/>
              </a:ext>
            </a:extLst>
          </p:cNvPr>
          <p:cNvGrpSpPr/>
          <p:nvPr/>
        </p:nvGrpSpPr>
        <p:grpSpPr>
          <a:xfrm>
            <a:off x="5950754" y="281354"/>
            <a:ext cx="4780752" cy="6197842"/>
            <a:chOff x="5889568" y="202031"/>
            <a:chExt cx="4903123" cy="6356488"/>
          </a:xfrm>
        </p:grpSpPr>
        <p:grpSp>
          <p:nvGrpSpPr>
            <p:cNvPr id="8" name="Group 7">
              <a:extLst>
                <a:ext uri="{FF2B5EF4-FFF2-40B4-BE49-F238E27FC236}">
                  <a16:creationId xmlns:a16="http://schemas.microsoft.com/office/drawing/2014/main" id="{0BEF135C-D0B6-4FB0-80A8-5917A7F6F6A8}"/>
                </a:ext>
              </a:extLst>
            </p:cNvPr>
            <p:cNvGrpSpPr>
              <a:grpSpLocks noChangeAspect="1"/>
            </p:cNvGrpSpPr>
            <p:nvPr/>
          </p:nvGrpSpPr>
          <p:grpSpPr>
            <a:xfrm>
              <a:off x="6385380" y="214745"/>
              <a:ext cx="4407311" cy="6343774"/>
              <a:chOff x="-9377151" y="-1761645"/>
              <a:chExt cx="7476701" cy="10543695"/>
            </a:xfrm>
          </p:grpSpPr>
          <p:pic>
            <p:nvPicPr>
              <p:cNvPr id="4" name="Picture 3">
                <a:extLst>
                  <a:ext uri="{FF2B5EF4-FFF2-40B4-BE49-F238E27FC236}">
                    <a16:creationId xmlns:a16="http://schemas.microsoft.com/office/drawing/2014/main" id="{5AD649B2-2338-4CE6-A415-1665B904FA86}"/>
                  </a:ext>
                </a:extLst>
              </p:cNvPr>
              <p:cNvPicPr>
                <a:picLocks noChangeAspect="1"/>
              </p:cNvPicPr>
              <p:nvPr/>
            </p:nvPicPr>
            <p:blipFill>
              <a:blip r:embed="rId3"/>
              <a:stretch>
                <a:fillRect/>
              </a:stretch>
            </p:blipFill>
            <p:spPr>
              <a:xfrm>
                <a:off x="-9377151" y="1924050"/>
                <a:ext cx="7476701" cy="6858000"/>
              </a:xfrm>
              <a:prstGeom prst="rect">
                <a:avLst/>
              </a:prstGeom>
            </p:spPr>
          </p:pic>
          <p:pic>
            <p:nvPicPr>
              <p:cNvPr id="5" name="Picture 4">
                <a:extLst>
                  <a:ext uri="{FF2B5EF4-FFF2-40B4-BE49-F238E27FC236}">
                    <a16:creationId xmlns:a16="http://schemas.microsoft.com/office/drawing/2014/main" id="{D99F4655-16CC-4A5C-8563-896C379384D2}"/>
                  </a:ext>
                </a:extLst>
              </p:cNvPr>
              <p:cNvPicPr>
                <a:picLocks noChangeAspect="1"/>
              </p:cNvPicPr>
              <p:nvPr/>
            </p:nvPicPr>
            <p:blipFill>
              <a:blip r:embed="rId4"/>
              <a:stretch>
                <a:fillRect/>
              </a:stretch>
            </p:blipFill>
            <p:spPr>
              <a:xfrm>
                <a:off x="-5605675" y="-1761645"/>
                <a:ext cx="3705225" cy="3686175"/>
              </a:xfrm>
              <a:prstGeom prst="rect">
                <a:avLst/>
              </a:prstGeom>
            </p:spPr>
          </p:pic>
          <p:pic>
            <p:nvPicPr>
              <p:cNvPr id="6" name="Picture 5">
                <a:extLst>
                  <a:ext uri="{FF2B5EF4-FFF2-40B4-BE49-F238E27FC236}">
                    <a16:creationId xmlns:a16="http://schemas.microsoft.com/office/drawing/2014/main" id="{388A70CA-A602-4F3C-A9AB-602D4DB52A75}"/>
                  </a:ext>
                </a:extLst>
              </p:cNvPr>
              <p:cNvPicPr>
                <a:picLocks noChangeAspect="1"/>
              </p:cNvPicPr>
              <p:nvPr/>
            </p:nvPicPr>
            <p:blipFill>
              <a:blip r:embed="rId5"/>
              <a:stretch>
                <a:fillRect/>
              </a:stretch>
            </p:blipFill>
            <p:spPr>
              <a:xfrm>
                <a:off x="-9377151" y="-1704735"/>
                <a:ext cx="3552825" cy="3571875"/>
              </a:xfrm>
              <a:prstGeom prst="rect">
                <a:avLst/>
              </a:prstGeom>
            </p:spPr>
          </p:pic>
        </p:grpSp>
        <p:grpSp>
          <p:nvGrpSpPr>
            <p:cNvPr id="12" name="Group 11">
              <a:extLst>
                <a:ext uri="{FF2B5EF4-FFF2-40B4-BE49-F238E27FC236}">
                  <a16:creationId xmlns:a16="http://schemas.microsoft.com/office/drawing/2014/main" id="{8E38CB48-720E-46F4-9606-94E2D8CCFD4B}"/>
                </a:ext>
              </a:extLst>
            </p:cNvPr>
            <p:cNvGrpSpPr>
              <a:grpSpLocks noChangeAspect="1"/>
            </p:cNvGrpSpPr>
            <p:nvPr/>
          </p:nvGrpSpPr>
          <p:grpSpPr>
            <a:xfrm>
              <a:off x="5889568" y="517027"/>
              <a:ext cx="1141943" cy="380536"/>
              <a:chOff x="4774232" y="669250"/>
              <a:chExt cx="1403314" cy="458158"/>
            </a:xfrm>
          </p:grpSpPr>
          <p:pic>
            <p:nvPicPr>
              <p:cNvPr id="10" name="Picture 9">
                <a:extLst>
                  <a:ext uri="{FF2B5EF4-FFF2-40B4-BE49-F238E27FC236}">
                    <a16:creationId xmlns:a16="http://schemas.microsoft.com/office/drawing/2014/main" id="{E867BC3C-54F7-4459-9AA1-9037DF44572F}"/>
                  </a:ext>
                </a:extLst>
              </p:cNvPr>
              <p:cNvPicPr>
                <a:picLocks noChangeAspect="1"/>
              </p:cNvPicPr>
              <p:nvPr/>
            </p:nvPicPr>
            <p:blipFill>
              <a:blip r:embed="rId6"/>
              <a:stretch>
                <a:fillRect/>
              </a:stretch>
            </p:blipFill>
            <p:spPr>
              <a:xfrm>
                <a:off x="4774232" y="669250"/>
                <a:ext cx="1403314" cy="338299"/>
              </a:xfrm>
              <a:prstGeom prst="rect">
                <a:avLst/>
              </a:prstGeom>
            </p:spPr>
          </p:pic>
          <p:sp>
            <p:nvSpPr>
              <p:cNvPr id="11" name="TextBox 10">
                <a:extLst>
                  <a:ext uri="{FF2B5EF4-FFF2-40B4-BE49-F238E27FC236}">
                    <a16:creationId xmlns:a16="http://schemas.microsoft.com/office/drawing/2014/main" id="{6FCD9F66-B4C5-4A08-A444-D0C547CBA1E0}"/>
                  </a:ext>
                </a:extLst>
              </p:cNvPr>
              <p:cNvSpPr txBox="1"/>
              <p:nvPr/>
            </p:nvSpPr>
            <p:spPr>
              <a:xfrm>
                <a:off x="5327253" y="928914"/>
                <a:ext cx="718755" cy="198494"/>
              </a:xfrm>
              <a:prstGeom prst="rect">
                <a:avLst/>
              </a:prstGeom>
              <a:solidFill>
                <a:schemeClr val="bg1"/>
              </a:solidFill>
            </p:spPr>
            <p:txBody>
              <a:bodyPr wrap="none" lIns="0" tIns="0" rIns="0" bIns="0" rtlCol="0">
                <a:spAutoFit/>
              </a:bodyPr>
              <a:lstStyle/>
              <a:p>
                <a:pPr algn="l"/>
                <a:r>
                  <a:rPr lang="en-US" sz="105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Same-Day</a:t>
                </a:r>
              </a:p>
            </p:txBody>
          </p:sp>
        </p:grpSp>
        <p:sp>
          <p:nvSpPr>
            <p:cNvPr id="13" name="TextBox 12">
              <a:extLst>
                <a:ext uri="{FF2B5EF4-FFF2-40B4-BE49-F238E27FC236}">
                  <a16:creationId xmlns:a16="http://schemas.microsoft.com/office/drawing/2014/main" id="{489FF59C-7F6B-4DD5-8A00-70D3C44B30F5}"/>
                </a:ext>
              </a:extLst>
            </p:cNvPr>
            <p:cNvSpPr txBox="1"/>
            <p:nvPr/>
          </p:nvSpPr>
          <p:spPr>
            <a:xfrm>
              <a:off x="8096799" y="1920585"/>
              <a:ext cx="511764" cy="329730"/>
            </a:xfrm>
            <a:prstGeom prst="rect">
              <a:avLst/>
            </a:prstGeom>
            <a:solidFill>
              <a:schemeClr val="bg1"/>
            </a:solidFill>
          </p:spPr>
          <p:txBody>
            <a:bodyPr wrap="square" lIns="0" tIns="0" rIns="0" bIns="0" rtlCol="0">
              <a:spAutoFit/>
            </a:bodyPr>
            <a:lstStyle/>
            <a:p>
              <a:pPr algn="ctr"/>
              <a:r>
                <a:rPr lang="en-US" sz="105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Not available</a:t>
              </a:r>
            </a:p>
          </p:txBody>
        </p:sp>
        <p:sp>
          <p:nvSpPr>
            <p:cNvPr id="15" name="TextBox 14">
              <a:extLst>
                <a:ext uri="{FF2B5EF4-FFF2-40B4-BE49-F238E27FC236}">
                  <a16:creationId xmlns:a16="http://schemas.microsoft.com/office/drawing/2014/main" id="{4098A920-814D-4D8B-8409-E4FED3BC9CDD}"/>
                </a:ext>
              </a:extLst>
            </p:cNvPr>
            <p:cNvSpPr txBox="1"/>
            <p:nvPr/>
          </p:nvSpPr>
          <p:spPr>
            <a:xfrm>
              <a:off x="6339587" y="202031"/>
              <a:ext cx="751503"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Atlanta</a:t>
              </a:r>
            </a:p>
          </p:txBody>
        </p:sp>
        <p:sp>
          <p:nvSpPr>
            <p:cNvPr id="16" name="TextBox 15">
              <a:extLst>
                <a:ext uri="{FF2B5EF4-FFF2-40B4-BE49-F238E27FC236}">
                  <a16:creationId xmlns:a16="http://schemas.microsoft.com/office/drawing/2014/main" id="{E76F30E8-4C21-43A4-8D36-E2092E32A17C}"/>
                </a:ext>
              </a:extLst>
            </p:cNvPr>
            <p:cNvSpPr txBox="1"/>
            <p:nvPr/>
          </p:nvSpPr>
          <p:spPr>
            <a:xfrm>
              <a:off x="8589035" y="235440"/>
              <a:ext cx="751503"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Dallas</a:t>
              </a:r>
            </a:p>
          </p:txBody>
        </p:sp>
        <p:sp>
          <p:nvSpPr>
            <p:cNvPr id="17" name="TextBox 16">
              <a:extLst>
                <a:ext uri="{FF2B5EF4-FFF2-40B4-BE49-F238E27FC236}">
                  <a16:creationId xmlns:a16="http://schemas.microsoft.com/office/drawing/2014/main" id="{37C22A86-F162-4182-A520-CC9C48B9F304}"/>
                </a:ext>
              </a:extLst>
            </p:cNvPr>
            <p:cNvSpPr txBox="1"/>
            <p:nvPr/>
          </p:nvSpPr>
          <p:spPr>
            <a:xfrm>
              <a:off x="6339409" y="2457263"/>
              <a:ext cx="751503"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Boston</a:t>
              </a:r>
            </a:p>
          </p:txBody>
        </p:sp>
        <p:sp>
          <p:nvSpPr>
            <p:cNvPr id="18" name="TextBox 17">
              <a:extLst>
                <a:ext uri="{FF2B5EF4-FFF2-40B4-BE49-F238E27FC236}">
                  <a16:creationId xmlns:a16="http://schemas.microsoft.com/office/drawing/2014/main" id="{271A7978-33E1-4C64-8B5A-3F5D056C648F}"/>
                </a:ext>
              </a:extLst>
            </p:cNvPr>
            <p:cNvSpPr txBox="1"/>
            <p:nvPr/>
          </p:nvSpPr>
          <p:spPr>
            <a:xfrm>
              <a:off x="8547947" y="2414376"/>
              <a:ext cx="867777"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Chicago</a:t>
              </a:r>
            </a:p>
          </p:txBody>
        </p:sp>
        <p:sp>
          <p:nvSpPr>
            <p:cNvPr id="19" name="TextBox 18">
              <a:extLst>
                <a:ext uri="{FF2B5EF4-FFF2-40B4-BE49-F238E27FC236}">
                  <a16:creationId xmlns:a16="http://schemas.microsoft.com/office/drawing/2014/main" id="{AF1567C1-BC96-4BA6-8FB7-8701510398F4}"/>
                </a:ext>
              </a:extLst>
            </p:cNvPr>
            <p:cNvSpPr txBox="1"/>
            <p:nvPr/>
          </p:nvSpPr>
          <p:spPr>
            <a:xfrm>
              <a:off x="6078495" y="4507891"/>
              <a:ext cx="1421810"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New York City</a:t>
              </a:r>
            </a:p>
          </p:txBody>
        </p:sp>
        <p:sp>
          <p:nvSpPr>
            <p:cNvPr id="20" name="TextBox 19">
              <a:extLst>
                <a:ext uri="{FF2B5EF4-FFF2-40B4-BE49-F238E27FC236}">
                  <a16:creationId xmlns:a16="http://schemas.microsoft.com/office/drawing/2014/main" id="{86EFAA9C-F944-4ABC-BA9A-EF222B27E17A}"/>
                </a:ext>
              </a:extLst>
            </p:cNvPr>
            <p:cNvSpPr txBox="1"/>
            <p:nvPr/>
          </p:nvSpPr>
          <p:spPr>
            <a:xfrm>
              <a:off x="8279579" y="4492363"/>
              <a:ext cx="1421810" cy="215444"/>
            </a:xfrm>
            <a:prstGeom prst="rect">
              <a:avLst/>
            </a:prstGeom>
            <a:solidFill>
              <a:schemeClr val="bg1"/>
            </a:solidFill>
          </p:spPr>
          <p:txBody>
            <a:bodyPr wrap="square" lIns="0" tIns="0" rIns="0" bIns="0" rtlCol="0">
              <a:spAutoFit/>
            </a:bodyPr>
            <a:lstStyle/>
            <a:p>
              <a:pPr algn="ctr"/>
              <a:r>
                <a:rPr lang="en-US" sz="1400" b="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Washington, D.C.</a:t>
              </a:r>
            </a:p>
          </p:txBody>
        </p:sp>
      </p:grpSp>
      <p:sp>
        <p:nvSpPr>
          <p:cNvPr id="9" name="TextBox 8">
            <a:extLst>
              <a:ext uri="{FF2B5EF4-FFF2-40B4-BE49-F238E27FC236}">
                <a16:creationId xmlns:a16="http://schemas.microsoft.com/office/drawing/2014/main" id="{31ABEF99-3ADC-483C-8545-04FF53A022BD}"/>
              </a:ext>
              <a:ext uri="{C183D7F6-B498-43B3-948B-1728B52AA6E4}">
                <adec:decorative xmlns:adec="http://schemas.microsoft.com/office/drawing/2017/decorative" val="1"/>
              </a:ext>
            </a:extLst>
          </p:cNvPr>
          <p:cNvSpPr txBox="1"/>
          <p:nvPr/>
        </p:nvSpPr>
        <p:spPr>
          <a:xfrm>
            <a:off x="9001764" y="6528225"/>
            <a:ext cx="2919069" cy="123111"/>
          </a:xfrm>
          <a:prstGeom prst="rect">
            <a:avLst/>
          </a:prstGeom>
          <a:noFill/>
        </p:spPr>
        <p:txBody>
          <a:bodyPr wrap="none" lIns="0" tIns="0" rIns="0" bIns="0" rtlCol="0">
            <a:spAutoFit/>
          </a:bodyPr>
          <a:lstStyle/>
          <a:p>
            <a:pPr algn="r"/>
            <a:r>
              <a:rPr lang="en-US" sz="800" i="1">
                <a:hlinkClick r:id="rId7"/>
              </a:rPr>
              <a:t>https://www.bloomberg.com/graphics/2016-amazon-same-day/</a:t>
            </a:r>
            <a:r>
              <a:rPr lang="en-US" sz="800" i="1"/>
              <a:t> </a:t>
            </a:r>
          </a:p>
        </p:txBody>
      </p:sp>
      <p:sp>
        <p:nvSpPr>
          <p:cNvPr id="21" name="Half Frame 20">
            <a:extLst>
              <a:ext uri="{FF2B5EF4-FFF2-40B4-BE49-F238E27FC236}">
                <a16:creationId xmlns:a16="http://schemas.microsoft.com/office/drawing/2014/main" id="{E50F2525-2A52-43DC-8049-6F66375937E5}"/>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3" name="Half Frame 22">
            <a:extLst>
              <a:ext uri="{FF2B5EF4-FFF2-40B4-BE49-F238E27FC236}">
                <a16:creationId xmlns:a16="http://schemas.microsoft.com/office/drawing/2014/main" id="{21AA428E-1093-44A6-9532-F849BA5469F9}"/>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3612406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F078-9B5D-4DFE-8102-6BD2DA8444C3}"/>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7" name="Rectangle 6">
            <a:extLst>
              <a:ext uri="{FF2B5EF4-FFF2-40B4-BE49-F238E27FC236}">
                <a16:creationId xmlns:a16="http://schemas.microsoft.com/office/drawing/2014/main" id="{297C9209-15B0-49FA-ABC6-12BFC7DFEEC4}"/>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Screenshot of an error showing examples of bias across different applications of Artificial Intelligence. Asian man puts his picture and the passport software repeatedly declines his application saying that his eyes are closed.  ">
            <a:extLst>
              <a:ext uri="{FF2B5EF4-FFF2-40B4-BE49-F238E27FC236}">
                <a16:creationId xmlns:a16="http://schemas.microsoft.com/office/drawing/2014/main" id="{39B27500-62D0-4413-B411-642EC9CEE0E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3873" r="3873"/>
          <a:stretch/>
        </p:blipFill>
        <p:spPr>
          <a:xfrm>
            <a:off x="4559299" y="1163060"/>
            <a:ext cx="7413172" cy="4531881"/>
          </a:xfrm>
          <a:prstGeom prst="rect">
            <a:avLst/>
          </a:prstGeom>
        </p:spPr>
      </p:pic>
      <p:sp>
        <p:nvSpPr>
          <p:cNvPr id="5" name="Half Frame 4">
            <a:extLst>
              <a:ext uri="{FF2B5EF4-FFF2-40B4-BE49-F238E27FC236}">
                <a16:creationId xmlns:a16="http://schemas.microsoft.com/office/drawing/2014/main" id="{A9085A88-75B7-405C-B562-85E0D0466ED3}"/>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 name="Half Frame 5">
            <a:extLst>
              <a:ext uri="{FF2B5EF4-FFF2-40B4-BE49-F238E27FC236}">
                <a16:creationId xmlns:a16="http://schemas.microsoft.com/office/drawing/2014/main" id="{4A583BB3-338E-47BF-ADC2-43BFBBC9B60B}"/>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244687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91B0C-A8FD-43B7-A03D-F4203D28BCC2}"/>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8" name="Rectangle 7">
            <a:extLst>
              <a:ext uri="{FF2B5EF4-FFF2-40B4-BE49-F238E27FC236}">
                <a16:creationId xmlns:a16="http://schemas.microsoft.com/office/drawing/2014/main" id="{840440FA-0867-4961-8804-0595919AF521}"/>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descr="Website screenshot of Nature.com about Millions of black people affected by racial bias in health-care algorithms">
            <a:extLst>
              <a:ext uri="{FF2B5EF4-FFF2-40B4-BE49-F238E27FC236}">
                <a16:creationId xmlns:a16="http://schemas.microsoft.com/office/drawing/2014/main" id="{BE524FE3-19DC-4B12-A2DC-371FC90E3B15}"/>
              </a:ext>
            </a:extLst>
          </p:cNvPr>
          <p:cNvGrpSpPr/>
          <p:nvPr/>
        </p:nvGrpSpPr>
        <p:grpSpPr>
          <a:xfrm>
            <a:off x="4758870" y="192649"/>
            <a:ext cx="7014030" cy="6373251"/>
            <a:chOff x="14081760" y="460602"/>
            <a:chExt cx="6507479" cy="5912978"/>
          </a:xfrm>
        </p:grpSpPr>
        <p:sp>
          <p:nvSpPr>
            <p:cNvPr id="23" name="Rectangle 22">
              <a:extLst>
                <a:ext uri="{FF2B5EF4-FFF2-40B4-BE49-F238E27FC236}">
                  <a16:creationId xmlns:a16="http://schemas.microsoft.com/office/drawing/2014/main" id="{970698CB-BF4A-4A6F-A361-DC01FEA27A67}"/>
                </a:ext>
              </a:extLst>
            </p:cNvPr>
            <p:cNvSpPr/>
            <p:nvPr/>
          </p:nvSpPr>
          <p:spPr bwMode="auto">
            <a:xfrm>
              <a:off x="14081760" y="460602"/>
              <a:ext cx="6507479" cy="5912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2F97CCE0-A865-45E3-BD8C-04642E99D365}"/>
                </a:ext>
              </a:extLst>
            </p:cNvPr>
            <p:cNvPicPr>
              <a:picLocks noChangeAspect="1"/>
            </p:cNvPicPr>
            <p:nvPr/>
          </p:nvPicPr>
          <p:blipFill rotWithShape="1">
            <a:blip r:embed="rId3"/>
            <a:srcRect t="17636"/>
            <a:stretch/>
          </p:blipFill>
          <p:spPr>
            <a:xfrm>
              <a:off x="14184378" y="623568"/>
              <a:ext cx="6265283" cy="595632"/>
            </a:xfrm>
            <a:prstGeom prst="rect">
              <a:avLst/>
            </a:prstGeom>
          </p:spPr>
        </p:pic>
        <p:pic>
          <p:nvPicPr>
            <p:cNvPr id="21" name="Picture 20">
              <a:extLst>
                <a:ext uri="{FF2B5EF4-FFF2-40B4-BE49-F238E27FC236}">
                  <a16:creationId xmlns:a16="http://schemas.microsoft.com/office/drawing/2014/main" id="{4D7DA2C0-0D90-4E30-A042-671EB100217D}"/>
                </a:ext>
              </a:extLst>
            </p:cNvPr>
            <p:cNvPicPr>
              <a:picLocks noChangeAspect="1"/>
            </p:cNvPicPr>
            <p:nvPr/>
          </p:nvPicPr>
          <p:blipFill>
            <a:blip r:embed="rId4"/>
            <a:stretch>
              <a:fillRect/>
            </a:stretch>
          </p:blipFill>
          <p:spPr>
            <a:xfrm>
              <a:off x="14184378" y="1185485"/>
              <a:ext cx="6265283" cy="1893327"/>
            </a:xfrm>
            <a:prstGeom prst="rect">
              <a:avLst/>
            </a:prstGeom>
          </p:spPr>
        </p:pic>
        <p:pic>
          <p:nvPicPr>
            <p:cNvPr id="22" name="Picture 21">
              <a:extLst>
                <a:ext uri="{FF2B5EF4-FFF2-40B4-BE49-F238E27FC236}">
                  <a16:creationId xmlns:a16="http://schemas.microsoft.com/office/drawing/2014/main" id="{CF06B23B-C7EE-494D-819B-C2A33AABFF9D}"/>
                </a:ext>
              </a:extLst>
            </p:cNvPr>
            <p:cNvPicPr>
              <a:picLocks noChangeAspect="1"/>
            </p:cNvPicPr>
            <p:nvPr/>
          </p:nvPicPr>
          <p:blipFill>
            <a:blip r:embed="rId5"/>
            <a:stretch>
              <a:fillRect/>
            </a:stretch>
          </p:blipFill>
          <p:spPr>
            <a:xfrm>
              <a:off x="15089222" y="3074746"/>
              <a:ext cx="4400201" cy="3292171"/>
            </a:xfrm>
            <a:prstGeom prst="rect">
              <a:avLst/>
            </a:prstGeom>
          </p:spPr>
        </p:pic>
      </p:grpSp>
      <p:sp>
        <p:nvSpPr>
          <p:cNvPr id="9" name="Half Frame 8">
            <a:extLst>
              <a:ext uri="{FF2B5EF4-FFF2-40B4-BE49-F238E27FC236}">
                <a16:creationId xmlns:a16="http://schemas.microsoft.com/office/drawing/2014/main" id="{7683D458-BB39-48E0-9402-375116493780}"/>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0" name="Half Frame 9">
            <a:extLst>
              <a:ext uri="{FF2B5EF4-FFF2-40B4-BE49-F238E27FC236}">
                <a16:creationId xmlns:a16="http://schemas.microsoft.com/office/drawing/2014/main" id="{83BB89D8-6117-4FAA-A9BC-F78146DC4543}"/>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946805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5C71-7028-4912-A6FD-A4F5A0AFBDF5}"/>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8" name="Rectangle 7">
            <a:extLst>
              <a:ext uri="{FF2B5EF4-FFF2-40B4-BE49-F238E27FC236}">
                <a16:creationId xmlns:a16="http://schemas.microsoft.com/office/drawing/2014/main" id="{E4F7890F-A6AA-4DBD-ACCE-FF19A5769261}"/>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Screenshot of Bing search engine searching for CEO">
            <a:extLst>
              <a:ext uri="{FF2B5EF4-FFF2-40B4-BE49-F238E27FC236}">
                <a16:creationId xmlns:a16="http://schemas.microsoft.com/office/drawing/2014/main" id="{176BD257-4E4F-4359-BDD9-7BDF7EAF5604}"/>
              </a:ext>
              <a:ext uri="{C183D7F6-B498-43B3-948B-1728B52AA6E4}">
                <adec:decorative xmlns:adec="http://schemas.microsoft.com/office/drawing/2017/decorative" val="0"/>
              </a:ext>
            </a:extLst>
          </p:cNvPr>
          <p:cNvPicPr>
            <a:picLocks noChangeAspect="1"/>
          </p:cNvPicPr>
          <p:nvPr/>
        </p:nvPicPr>
        <p:blipFill rotWithShape="1">
          <a:blip r:embed="rId3"/>
          <a:srcRect r="2133"/>
          <a:stretch/>
        </p:blipFill>
        <p:spPr>
          <a:xfrm>
            <a:off x="4592710" y="1447800"/>
            <a:ext cx="7346350" cy="3962400"/>
          </a:xfrm>
          <a:prstGeom prst="rect">
            <a:avLst/>
          </a:prstGeom>
        </p:spPr>
      </p:pic>
      <p:sp>
        <p:nvSpPr>
          <p:cNvPr id="5" name="Half Frame 4">
            <a:extLst>
              <a:ext uri="{FF2B5EF4-FFF2-40B4-BE49-F238E27FC236}">
                <a16:creationId xmlns:a16="http://schemas.microsoft.com/office/drawing/2014/main" id="{150FAB27-23AB-4239-B59A-BDD47952EE66}"/>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 name="Half Frame 5">
            <a:extLst>
              <a:ext uri="{FF2B5EF4-FFF2-40B4-BE49-F238E27FC236}">
                <a16:creationId xmlns:a16="http://schemas.microsoft.com/office/drawing/2014/main" id="{40491279-7EB3-42DE-A846-86C6D5121F7F}"/>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1059930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C9E7B25-DA36-410B-A131-BB6B7592450A}"/>
              </a:ext>
              <a:ext uri="{C183D7F6-B498-43B3-948B-1728B52AA6E4}">
                <adec:decorative xmlns:adec="http://schemas.microsoft.com/office/drawing/2017/decorative" val="1"/>
              </a:ext>
            </a:extLst>
          </p:cNvPr>
          <p:cNvSpPr>
            <a:spLocks noGrp="1"/>
          </p:cNvSpPr>
          <p:nvPr>
            <p:ph type="title"/>
          </p:nvPr>
        </p:nvSpPr>
        <p:spPr/>
        <p:txBody>
          <a:bodyPr/>
          <a:lstStyle/>
          <a:p>
            <a:r>
              <a:rPr lang="en-IN"/>
              <a:t>Fairness</a:t>
            </a:r>
          </a:p>
        </p:txBody>
      </p:sp>
      <p:sp>
        <p:nvSpPr>
          <p:cNvPr id="12" name="Rectangle 11">
            <a:extLst>
              <a:ext uri="{FF2B5EF4-FFF2-40B4-BE49-F238E27FC236}">
                <a16:creationId xmlns:a16="http://schemas.microsoft.com/office/drawing/2014/main" id="{AF8F23DC-DFC1-4CC0-90E6-3A7CB169A5BF}"/>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descr="Screenshot of The New York Times article &quot;Facial Recognition is Accurate, if you're a White Guy&quot;">
            <a:extLst>
              <a:ext uri="{FF2B5EF4-FFF2-40B4-BE49-F238E27FC236}">
                <a16:creationId xmlns:a16="http://schemas.microsoft.com/office/drawing/2014/main" id="{DD595466-C455-40B3-9AC6-F4801FC0FFF2}"/>
              </a:ext>
              <a:ext uri="{C183D7F6-B498-43B3-948B-1728B52AA6E4}">
                <adec:decorative xmlns:adec="http://schemas.microsoft.com/office/drawing/2017/decorative" val="0"/>
              </a:ext>
            </a:extLst>
          </p:cNvPr>
          <p:cNvGrpSpPr>
            <a:grpSpLocks noChangeAspect="1"/>
          </p:cNvGrpSpPr>
          <p:nvPr/>
        </p:nvGrpSpPr>
        <p:grpSpPr>
          <a:xfrm>
            <a:off x="4541158" y="522211"/>
            <a:ext cx="7485742" cy="5697028"/>
            <a:chOff x="4833257" y="583628"/>
            <a:chExt cx="7358743" cy="5600375"/>
          </a:xfrm>
        </p:grpSpPr>
        <p:pic>
          <p:nvPicPr>
            <p:cNvPr id="3" name="Picture 2">
              <a:extLst>
                <a:ext uri="{FF2B5EF4-FFF2-40B4-BE49-F238E27FC236}">
                  <a16:creationId xmlns:a16="http://schemas.microsoft.com/office/drawing/2014/main" id="{236A9ADD-3F83-44C8-92A9-1C57B229E6BD}"/>
                </a:ext>
              </a:extLst>
            </p:cNvPr>
            <p:cNvPicPr>
              <a:picLocks noChangeAspect="1"/>
            </p:cNvPicPr>
            <p:nvPr/>
          </p:nvPicPr>
          <p:blipFill>
            <a:blip r:embed="rId3"/>
            <a:stretch>
              <a:fillRect/>
            </a:stretch>
          </p:blipFill>
          <p:spPr>
            <a:xfrm>
              <a:off x="4982547" y="1875093"/>
              <a:ext cx="3517641" cy="4308909"/>
            </a:xfrm>
            <a:prstGeom prst="rect">
              <a:avLst/>
            </a:prstGeom>
          </p:spPr>
        </p:pic>
        <p:pic>
          <p:nvPicPr>
            <p:cNvPr id="4" name="Picture 3">
              <a:extLst>
                <a:ext uri="{FF2B5EF4-FFF2-40B4-BE49-F238E27FC236}">
                  <a16:creationId xmlns:a16="http://schemas.microsoft.com/office/drawing/2014/main" id="{69FD59B5-F7BE-48E8-BC17-CA887BCE7DB9}"/>
                </a:ext>
              </a:extLst>
            </p:cNvPr>
            <p:cNvPicPr>
              <a:picLocks noChangeAspect="1"/>
            </p:cNvPicPr>
            <p:nvPr/>
          </p:nvPicPr>
          <p:blipFill>
            <a:blip r:embed="rId4"/>
            <a:stretch>
              <a:fillRect/>
            </a:stretch>
          </p:blipFill>
          <p:spPr>
            <a:xfrm>
              <a:off x="8500188" y="1915785"/>
              <a:ext cx="3595228" cy="4268218"/>
            </a:xfrm>
            <a:prstGeom prst="rect">
              <a:avLst/>
            </a:prstGeom>
          </p:spPr>
        </p:pic>
        <p:pic>
          <p:nvPicPr>
            <p:cNvPr id="5" name="Picture 4">
              <a:extLst>
                <a:ext uri="{FF2B5EF4-FFF2-40B4-BE49-F238E27FC236}">
                  <a16:creationId xmlns:a16="http://schemas.microsoft.com/office/drawing/2014/main" id="{C9798101-9F7E-4E1F-8D6E-E26F24F036D3}"/>
                </a:ext>
              </a:extLst>
            </p:cNvPr>
            <p:cNvPicPr>
              <a:picLocks noChangeAspect="1"/>
            </p:cNvPicPr>
            <p:nvPr/>
          </p:nvPicPr>
          <p:blipFill>
            <a:blip r:embed="rId5"/>
            <a:stretch>
              <a:fillRect/>
            </a:stretch>
          </p:blipFill>
          <p:spPr>
            <a:xfrm>
              <a:off x="4833257" y="1177933"/>
              <a:ext cx="7358743" cy="802431"/>
            </a:xfrm>
            <a:prstGeom prst="rect">
              <a:avLst/>
            </a:prstGeom>
          </p:spPr>
        </p:pic>
        <p:pic>
          <p:nvPicPr>
            <p:cNvPr id="6" name="Picture 5">
              <a:extLst>
                <a:ext uri="{FF2B5EF4-FFF2-40B4-BE49-F238E27FC236}">
                  <a16:creationId xmlns:a16="http://schemas.microsoft.com/office/drawing/2014/main" id="{B26066AE-65F8-4A7C-BE3B-61723C6FAB90}"/>
                </a:ext>
              </a:extLst>
            </p:cNvPr>
            <p:cNvPicPr>
              <a:picLocks noChangeAspect="1"/>
            </p:cNvPicPr>
            <p:nvPr/>
          </p:nvPicPr>
          <p:blipFill rotWithShape="1">
            <a:blip r:embed="rId6"/>
            <a:srcRect l="2863"/>
            <a:stretch/>
          </p:blipFill>
          <p:spPr>
            <a:xfrm>
              <a:off x="4901029" y="583628"/>
              <a:ext cx="4435496" cy="737852"/>
            </a:xfrm>
            <a:prstGeom prst="rect">
              <a:avLst/>
            </a:prstGeom>
          </p:spPr>
        </p:pic>
      </p:grpSp>
      <p:sp>
        <p:nvSpPr>
          <p:cNvPr id="10" name="Half Frame 9">
            <a:extLst>
              <a:ext uri="{FF2B5EF4-FFF2-40B4-BE49-F238E27FC236}">
                <a16:creationId xmlns:a16="http://schemas.microsoft.com/office/drawing/2014/main" id="{0E2B8AB9-75C3-4542-AF50-42522A8DDE70}"/>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Half Frame 10">
            <a:extLst>
              <a:ext uri="{FF2B5EF4-FFF2-40B4-BE49-F238E27FC236}">
                <a16:creationId xmlns:a16="http://schemas.microsoft.com/office/drawing/2014/main" id="{1001F0E2-EB29-40E8-9DEA-4DE33079A024}"/>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6084734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610888"/>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gradFill flip="none" rotWithShape="1">
              <a:gsLst>
                <a:gs pos="0">
                  <a:srgbClr val="000000">
                    <a:alpha val="84000"/>
                  </a:srgbClr>
                </a:gs>
                <a:gs pos="49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9033" y="1680773"/>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alpha val="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a:spLocks noGrp="1"/>
          </p:cNvSpPr>
          <p:nvPr>
            <p:ph type="title" idx="4294967295"/>
          </p:nvPr>
        </p:nvSpPr>
        <p:spPr bwMode="auto">
          <a:xfrm>
            <a:off x="3188418" y="2939138"/>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Semibold"/>
                <a:ea typeface="+mn-ea"/>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76414"/>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8180" y="292070"/>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383853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AFCD5A-103C-40AF-B4A5-1C5E4AFC0CF8}"/>
              </a:ext>
              <a:ext uri="{C183D7F6-B498-43B3-948B-1728B52AA6E4}">
                <adec:decorative xmlns:adec="http://schemas.microsoft.com/office/drawing/2017/decorative" val="1"/>
              </a:ext>
            </a:extLst>
          </p:cNvPr>
          <p:cNvSpPr>
            <a:spLocks noGrp="1"/>
          </p:cNvSpPr>
          <p:nvPr>
            <p:ph type="title"/>
          </p:nvPr>
        </p:nvSpPr>
        <p:spPr>
          <a:xfrm>
            <a:off x="588263" y="2873415"/>
            <a:ext cx="3183637" cy="1107996"/>
          </a:xfrm>
        </p:spPr>
        <p:txBody>
          <a:bodyPr/>
          <a:lstStyle/>
          <a:p>
            <a:r>
              <a:rPr lang="en-IN"/>
              <a:t>Reliability &amp; Safety </a:t>
            </a:r>
          </a:p>
        </p:txBody>
      </p:sp>
      <p:sp>
        <p:nvSpPr>
          <p:cNvPr id="5" name="Half Frame 4">
            <a:extLst>
              <a:ext uri="{FF2B5EF4-FFF2-40B4-BE49-F238E27FC236}">
                <a16:creationId xmlns:a16="http://schemas.microsoft.com/office/drawing/2014/main" id="{CE7EB9A8-6F31-49E8-A893-71DCB39DB7BB}"/>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 name="Rectangle 1">
            <a:extLst>
              <a:ext uri="{FF2B5EF4-FFF2-40B4-BE49-F238E27FC236}">
                <a16:creationId xmlns:a16="http://schemas.microsoft.com/office/drawing/2014/main" id="{E3C54496-0738-4552-AFDB-EAF8B512086C}"/>
              </a:ext>
            </a:extLst>
          </p:cNvPr>
          <p:cNvSpPr/>
          <p:nvPr/>
        </p:nvSpPr>
        <p:spPr>
          <a:xfrm>
            <a:off x="5099538" y="1966244"/>
            <a:ext cx="6096000" cy="907171"/>
          </a:xfrm>
          <a:prstGeom prst="rect">
            <a:avLst/>
          </a:prstGeom>
        </p:spPr>
        <p:txBody>
          <a:bodyPr>
            <a:spAutoFit/>
          </a:bodyPr>
          <a:lstStyle/>
          <a:p>
            <a:r>
              <a:rPr lang="en-US" i="1">
                <a:solidFill>
                  <a:srgbClr val="1A1A1A"/>
                </a:solidFill>
                <a:latin typeface="Arial" panose="020B0604020202020204" pitchFamily="34" charset="0"/>
              </a:rPr>
              <a:t>noun</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the ability to be </a:t>
            </a:r>
            <a:r>
              <a:rPr lang="en-US">
                <a:solidFill>
                  <a:srgbClr val="3A76C3"/>
                </a:solidFill>
                <a:latin typeface="Arial" panose="020B0604020202020204" pitchFamily="34" charset="0"/>
                <a:hlinkClick r:id="rId3"/>
              </a:rPr>
              <a:t>relied</a:t>
            </a:r>
            <a:r>
              <a:rPr lang="en-US">
                <a:solidFill>
                  <a:srgbClr val="1A1A1A"/>
                </a:solidFill>
                <a:latin typeface="Arial" panose="020B0604020202020204" pitchFamily="34" charset="0"/>
              </a:rPr>
              <a:t> on or depended on, as for accuracy, honesty, or achievement.</a:t>
            </a:r>
            <a:endParaRPr lang="en-US" b="0" i="0">
              <a:solidFill>
                <a:srgbClr val="4A4A4A"/>
              </a:solidFill>
              <a:effectLst/>
              <a:latin typeface="Arial" panose="020B0604020202020204" pitchFamily="34" charset="0"/>
            </a:endParaRPr>
          </a:p>
        </p:txBody>
      </p:sp>
      <p:sp>
        <p:nvSpPr>
          <p:cNvPr id="7" name="Rectangle 6">
            <a:extLst>
              <a:ext uri="{FF2B5EF4-FFF2-40B4-BE49-F238E27FC236}">
                <a16:creationId xmlns:a16="http://schemas.microsoft.com/office/drawing/2014/main" id="{E08EE656-531A-4201-AD3F-574C0D1F7165}"/>
              </a:ext>
            </a:extLst>
          </p:cNvPr>
          <p:cNvSpPr/>
          <p:nvPr/>
        </p:nvSpPr>
        <p:spPr>
          <a:xfrm>
            <a:off x="5099538" y="3648500"/>
            <a:ext cx="6096000" cy="1450397"/>
          </a:xfrm>
          <a:prstGeom prst="rect">
            <a:avLst/>
          </a:prstGeom>
        </p:spPr>
        <p:txBody>
          <a:bodyPr>
            <a:spAutoFit/>
          </a:bodyPr>
          <a:lstStyle/>
          <a:p>
            <a:r>
              <a:rPr lang="en-US" i="1">
                <a:solidFill>
                  <a:srgbClr val="1A1A1A"/>
                </a:solidFill>
                <a:latin typeface="Arial" panose="020B0604020202020204" pitchFamily="34" charset="0"/>
              </a:rPr>
              <a:t>noun</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the state of being safe; freedom from the occurrence or risk of injury, danger, or loss.</a:t>
            </a:r>
            <a:endParaRPr lang="en-US">
              <a:solidFill>
                <a:srgbClr val="4A4A4A"/>
              </a:solidFill>
              <a:latin typeface="Arial" panose="020B0604020202020204" pitchFamily="34" charset="0"/>
            </a:endParaRPr>
          </a:p>
          <a:p>
            <a:endParaRPr lang="en-US">
              <a:solidFill>
                <a:srgbClr val="1A1A1A"/>
              </a:solidFill>
              <a:latin typeface="Arial" panose="020B0604020202020204" pitchFamily="34" charset="0"/>
            </a:endParaRPr>
          </a:p>
          <a:p>
            <a:r>
              <a:rPr lang="en-US">
                <a:solidFill>
                  <a:srgbClr val="1A1A1A"/>
                </a:solidFill>
                <a:latin typeface="Arial" panose="020B0604020202020204" pitchFamily="34" charset="0"/>
              </a:rPr>
              <a:t>the quality of averting or not causing injury, danger, or loss.</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1160214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C490-DD74-40D5-934A-A9E886314C85}"/>
              </a:ext>
              <a:ext uri="{C183D7F6-B498-43B3-948B-1728B52AA6E4}">
                <adec:decorative xmlns:adec="http://schemas.microsoft.com/office/drawing/2017/decorative" val="1"/>
              </a:ext>
            </a:extLst>
          </p:cNvPr>
          <p:cNvSpPr>
            <a:spLocks noGrp="1"/>
          </p:cNvSpPr>
          <p:nvPr>
            <p:ph type="title"/>
          </p:nvPr>
        </p:nvSpPr>
        <p:spPr/>
        <p:txBody>
          <a:bodyPr/>
          <a:lstStyle/>
          <a:p>
            <a:r>
              <a:rPr lang="en-IN"/>
              <a:t>Reliability &amp; Safety</a:t>
            </a:r>
          </a:p>
        </p:txBody>
      </p:sp>
      <p:sp>
        <p:nvSpPr>
          <p:cNvPr id="9" name="Rectangle 8">
            <a:extLst>
              <a:ext uri="{FF2B5EF4-FFF2-40B4-BE49-F238E27FC236}">
                <a16:creationId xmlns:a16="http://schemas.microsoft.com/office/drawing/2014/main" id="{79652923-70EB-4A57-B6B2-3DEF5BB2FE7C}"/>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225F04D-1E78-42A4-B714-62A55D7F6604}"/>
              </a:ext>
              <a:ext uri="{C183D7F6-B498-43B3-948B-1728B52AA6E4}">
                <adec:decorative xmlns:adec="http://schemas.microsoft.com/office/drawing/2017/decorative" val="1"/>
              </a:ext>
            </a:extLst>
          </p:cNvPr>
          <p:cNvSpPr/>
          <p:nvPr/>
        </p:nvSpPr>
        <p:spPr>
          <a:xfrm>
            <a:off x="4644753" y="1347351"/>
            <a:ext cx="5386988" cy="738664"/>
          </a:xfrm>
          <a:prstGeom prst="rect">
            <a:avLst/>
          </a:prstGeom>
        </p:spPr>
        <p:txBody>
          <a:bodyPr wrap="none" lIns="0" tIns="0" rIns="0" bIns="0" anchor="ctr">
            <a:noAutofit/>
          </a:bodyPr>
          <a:lstStyle/>
          <a:p>
            <a:pPr defTabSz="536948">
              <a:defRPr/>
            </a:pPr>
            <a:r>
              <a:rPr lang="en-US" sz="2400">
                <a:ln w="3175">
                  <a:noFill/>
                </a:ln>
                <a:solidFill>
                  <a:schemeClr val="tx2"/>
                </a:solidFill>
                <a:latin typeface="+mj-lt"/>
                <a:cs typeface="Segoe UI Light" panose="020B0502040204020203" pitchFamily="34" charset="0"/>
              </a:rPr>
              <a:t>Miles &amp; years needed for to demonstrate </a:t>
            </a:r>
            <a:br>
              <a:rPr lang="en-US" sz="2400">
                <a:ln w="3175">
                  <a:noFill/>
                </a:ln>
                <a:solidFill>
                  <a:schemeClr val="tx2"/>
                </a:solidFill>
                <a:latin typeface="+mj-lt"/>
                <a:cs typeface="Segoe UI Light" panose="020B0502040204020203" pitchFamily="34" charset="0"/>
              </a:rPr>
            </a:br>
            <a:r>
              <a:rPr lang="en-US" sz="2400">
                <a:ln w="3175">
                  <a:noFill/>
                </a:ln>
                <a:solidFill>
                  <a:schemeClr val="tx2"/>
                </a:solidFill>
                <a:latin typeface="+mj-lt"/>
                <a:cs typeface="Segoe UI Light" panose="020B0502040204020203" pitchFamily="34" charset="0"/>
              </a:rPr>
              <a:t>autonomous vehicle reliability</a:t>
            </a:r>
            <a:endParaRPr lang="en-US" sz="1000">
              <a:solidFill>
                <a:schemeClr val="tx2"/>
              </a:solidFill>
              <a:latin typeface="+mj-lt"/>
              <a:cs typeface="Calibri" panose="020F0502020204030204" pitchFamily="34" charset="0"/>
            </a:endParaRPr>
          </a:p>
        </p:txBody>
      </p:sp>
      <p:graphicFrame>
        <p:nvGraphicFramePr>
          <p:cNvPr id="13" name="Table 31">
            <a:extLst>
              <a:ext uri="{FF2B5EF4-FFF2-40B4-BE49-F238E27FC236}">
                <a16:creationId xmlns:a16="http://schemas.microsoft.com/office/drawing/2014/main" id="{1D23F3CA-0121-467F-AE17-C4AA2DF8299B}"/>
              </a:ext>
              <a:ext uri="{C183D7F6-B498-43B3-948B-1728B52AA6E4}">
                <adec:decorative xmlns:adec="http://schemas.microsoft.com/office/drawing/2017/decorative" val="1"/>
              </a:ext>
            </a:extLst>
          </p:cNvPr>
          <p:cNvGraphicFramePr>
            <a:graphicFrameLocks noGrp="1"/>
          </p:cNvGraphicFramePr>
          <p:nvPr/>
        </p:nvGraphicFramePr>
        <p:xfrm>
          <a:off x="4555368" y="2164196"/>
          <a:ext cx="7421034" cy="2895600"/>
        </p:xfrm>
        <a:graphic>
          <a:graphicData uri="http://schemas.openxmlformats.org/drawingml/2006/table">
            <a:tbl>
              <a:tblPr firstRow="1">
                <a:tableStyleId>{5C22544A-7EE6-4342-B048-85BDC9FD1C3A}</a:tableStyleId>
              </a:tblPr>
              <a:tblGrid>
                <a:gridCol w="307446">
                  <a:extLst>
                    <a:ext uri="{9D8B030D-6E8A-4147-A177-3AD203B41FA5}">
                      <a16:colId xmlns:a16="http://schemas.microsoft.com/office/drawing/2014/main" val="406488187"/>
                    </a:ext>
                  </a:extLst>
                </a:gridCol>
                <a:gridCol w="2743200">
                  <a:extLst>
                    <a:ext uri="{9D8B030D-6E8A-4147-A177-3AD203B41FA5}">
                      <a16:colId xmlns:a16="http://schemas.microsoft.com/office/drawing/2014/main" val="4013470336"/>
                    </a:ext>
                  </a:extLst>
                </a:gridCol>
                <a:gridCol w="1676400">
                  <a:extLst>
                    <a:ext uri="{9D8B030D-6E8A-4147-A177-3AD203B41FA5}">
                      <a16:colId xmlns:a16="http://schemas.microsoft.com/office/drawing/2014/main" val="3797838280"/>
                    </a:ext>
                  </a:extLst>
                </a:gridCol>
                <a:gridCol w="1295400">
                  <a:extLst>
                    <a:ext uri="{9D8B030D-6E8A-4147-A177-3AD203B41FA5}">
                      <a16:colId xmlns:a16="http://schemas.microsoft.com/office/drawing/2014/main" val="3121559340"/>
                    </a:ext>
                  </a:extLst>
                </a:gridCol>
                <a:gridCol w="1398588">
                  <a:extLst>
                    <a:ext uri="{9D8B030D-6E8A-4147-A177-3AD203B41FA5}">
                      <a16:colId xmlns:a16="http://schemas.microsoft.com/office/drawing/2014/main" val="3198632518"/>
                    </a:ext>
                  </a:extLst>
                </a:gridCol>
              </a:tblGrid>
              <a:tr h="0">
                <a:tc gridSpan="5">
                  <a:txBody>
                    <a:bodyPr/>
                    <a:lstStyle/>
                    <a:p>
                      <a:pPr algn="ctr"/>
                      <a:r>
                        <a:rPr lang="en-US" sz="1100" b="0">
                          <a:solidFill>
                            <a:schemeClr val="bg1"/>
                          </a:solidFill>
                          <a:latin typeface="+mj-lt"/>
                        </a:rPr>
                        <a:t>Benchmark Failure Rate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3709475651"/>
                  </a:ext>
                </a:extLst>
              </a:tr>
              <a:tr h="0">
                <a:tc rowSpan="4">
                  <a:txBody>
                    <a:bodyPr/>
                    <a:lstStyle/>
                    <a:p>
                      <a:pPr algn="ctr"/>
                      <a:r>
                        <a:rPr lang="en-US" sz="1100">
                          <a:solidFill>
                            <a:schemeClr val="bg1"/>
                          </a:solidFill>
                        </a:rPr>
                        <a:t>Statistical Question</a:t>
                      </a:r>
                    </a:p>
                  </a:txBody>
                  <a:tcPr vert="vert270" anchor="ctr">
                    <a:lnL w="6350" cap="flat" cmpd="sng" algn="ctr">
                      <a:solidFill>
                        <a:schemeClr val="accent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a:solidFill>
                            <a:schemeClr val="bg1"/>
                          </a:solidFill>
                        </a:rPr>
                        <a:t>How many miles (years*) would autonomous vehicles have to be driven…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a:solidFill>
                            <a:schemeClr val="bg1"/>
                          </a:solidFill>
                        </a:rPr>
                        <a:t>(A) 1.09 fatalities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a:solidFill>
                            <a:schemeClr val="bg1"/>
                          </a:solidFill>
                        </a:rPr>
                        <a:t>(B) 77 reported injuries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a:solidFill>
                            <a:schemeClr val="bg1"/>
                          </a:solidFill>
                        </a:rPr>
                        <a:t>(C) 190 reported crashes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0829333"/>
                  </a:ext>
                </a:extLst>
              </a:tr>
              <a:tr h="0">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(1) Without failure to demonstrate with 95% confidence their failure</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275 million miles </a:t>
                      </a:r>
                      <a:br>
                        <a:rPr lang="en-US" sz="1100">
                          <a:solidFill>
                            <a:schemeClr val="tx1"/>
                          </a:solidFill>
                        </a:rPr>
                      </a:br>
                      <a:r>
                        <a:rPr lang="en-US" sz="1100">
                          <a:solidFill>
                            <a:schemeClr val="tx1"/>
                          </a:solidFill>
                        </a:rPr>
                        <a:t>(12.5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3.9 million miles </a:t>
                      </a:r>
                      <a:br>
                        <a:rPr lang="en-US" sz="1100">
                          <a:solidFill>
                            <a:schemeClr val="tx1"/>
                          </a:solidFill>
                        </a:rPr>
                      </a:br>
                      <a:r>
                        <a:rPr lang="en-US" sz="1100">
                          <a:solidFill>
                            <a:schemeClr val="tx1"/>
                          </a:solidFill>
                        </a:rPr>
                        <a:t>(2 months)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1.6 million miles </a:t>
                      </a:r>
                      <a:br>
                        <a:rPr lang="en-US" sz="1100">
                          <a:solidFill>
                            <a:schemeClr val="tx1"/>
                          </a:solidFill>
                        </a:rPr>
                      </a:br>
                      <a:r>
                        <a:rPr lang="en-US" sz="1100">
                          <a:solidFill>
                            <a:schemeClr val="tx1"/>
                          </a:solidFill>
                        </a:rPr>
                        <a:t>(I month)</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9801083"/>
                  </a:ext>
                </a:extLst>
              </a:tr>
              <a:tr h="0">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(2) To demonstrate 95% confidence their </a:t>
                      </a:r>
                      <a:br>
                        <a:rPr lang="en-US" sz="1100">
                          <a:solidFill>
                            <a:schemeClr val="tx1"/>
                          </a:solidFill>
                        </a:rPr>
                      </a:br>
                      <a:r>
                        <a:rPr lang="en-US" sz="1100">
                          <a:solidFill>
                            <a:schemeClr val="tx1"/>
                          </a:solidFill>
                        </a:rPr>
                        <a:t>failure to within 20% of the true rate of…</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8.8 billion miles </a:t>
                      </a:r>
                      <a:br>
                        <a:rPr lang="en-US" sz="1100">
                          <a:solidFill>
                            <a:schemeClr val="tx1"/>
                          </a:solidFill>
                        </a:rPr>
                      </a:br>
                      <a:r>
                        <a:rPr lang="en-US" sz="1100">
                          <a:solidFill>
                            <a:schemeClr val="tx1"/>
                          </a:solidFill>
                        </a:rPr>
                        <a:t>(400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125 million miles </a:t>
                      </a:r>
                      <a:br>
                        <a:rPr lang="en-US" sz="1100">
                          <a:solidFill>
                            <a:schemeClr val="tx1"/>
                          </a:solidFill>
                        </a:rPr>
                      </a:br>
                      <a:r>
                        <a:rPr lang="en-US" sz="1100">
                          <a:solidFill>
                            <a:schemeClr val="tx1"/>
                          </a:solidFill>
                        </a:rPr>
                        <a:t>(5.7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51 million miles (2.3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130678243"/>
                  </a:ext>
                </a:extLst>
              </a:tr>
              <a:tr h="0">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(3) To demonstrate with 95% confidence and 80% power that their failure rate is 20% better than the human driver failure rate of…</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11 billion miles </a:t>
                      </a:r>
                      <a:br>
                        <a:rPr lang="en-US" sz="1100">
                          <a:solidFill>
                            <a:schemeClr val="tx1"/>
                          </a:solidFill>
                        </a:rPr>
                      </a:br>
                      <a:r>
                        <a:rPr lang="en-US" sz="1100">
                          <a:solidFill>
                            <a:schemeClr val="tx1"/>
                          </a:solidFill>
                        </a:rPr>
                        <a:t>(500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161 million miles </a:t>
                      </a:r>
                      <a:br>
                        <a:rPr lang="en-US" sz="1100">
                          <a:solidFill>
                            <a:schemeClr val="tx1"/>
                          </a:solidFill>
                        </a:rPr>
                      </a:br>
                      <a:r>
                        <a:rPr lang="en-US" sz="1100">
                          <a:solidFill>
                            <a:schemeClr val="tx1"/>
                          </a:solidFill>
                        </a:rPr>
                        <a:t>(7.3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100">
                          <a:solidFill>
                            <a:schemeClr val="tx1"/>
                          </a:solidFill>
                        </a:rPr>
                        <a:t>65 million miles </a:t>
                      </a:r>
                      <a:br>
                        <a:rPr lang="en-US" sz="1100">
                          <a:solidFill>
                            <a:schemeClr val="tx1"/>
                          </a:solidFill>
                        </a:rPr>
                      </a:br>
                      <a:r>
                        <a:rPr lang="en-US" sz="1100">
                          <a:solidFill>
                            <a:schemeClr val="tx1"/>
                          </a:solidFill>
                        </a:rPr>
                        <a:t>(3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82034912"/>
                  </a:ext>
                </a:extLst>
              </a:tr>
              <a:tr h="0">
                <a:tc gridSpan="5">
                  <a:txBody>
                    <a:bodyPr/>
                    <a:lstStyle/>
                    <a:p>
                      <a:r>
                        <a:rPr lang="en-US" sz="1100">
                          <a:solidFill>
                            <a:schemeClr val="tx1"/>
                          </a:solidFill>
                        </a:rPr>
                        <a:t>*We assess the time it would take to compete the requisite miles with a fleet of 100 autonomous vehicles (larger than any known existing fleet) driving 24 hours a day, 365 days a year, at an average speed of 25 miles per hour.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2597507307"/>
                  </a:ext>
                </a:extLst>
              </a:tr>
            </a:tbl>
          </a:graphicData>
        </a:graphic>
      </p:graphicFrame>
      <p:sp>
        <p:nvSpPr>
          <p:cNvPr id="10" name="TextBox 9">
            <a:extLst>
              <a:ext uri="{FF2B5EF4-FFF2-40B4-BE49-F238E27FC236}">
                <a16:creationId xmlns:a16="http://schemas.microsoft.com/office/drawing/2014/main" id="{FF452560-D824-4F47-8AF6-4B2068E5C2BB}"/>
              </a:ext>
              <a:ext uri="{C183D7F6-B498-43B3-948B-1728B52AA6E4}">
                <adec:decorative xmlns:adec="http://schemas.microsoft.com/office/drawing/2017/decorative" val="1"/>
              </a:ext>
            </a:extLst>
          </p:cNvPr>
          <p:cNvSpPr txBox="1"/>
          <p:nvPr/>
        </p:nvSpPr>
        <p:spPr>
          <a:xfrm>
            <a:off x="4654551" y="5181694"/>
            <a:ext cx="3391954" cy="152349"/>
          </a:xfrm>
          <a:prstGeom prst="rect">
            <a:avLst/>
          </a:prstGeom>
          <a:noFill/>
        </p:spPr>
        <p:txBody>
          <a:bodyPr wrap="none" lIns="0" tIns="0" rIns="0" bIns="0" rtlCol="0">
            <a:spAutoFit/>
          </a:bodyPr>
          <a:lstStyle/>
          <a:p>
            <a:pPr defTabSz="536948">
              <a:lnSpc>
                <a:spcPct val="90000"/>
              </a:lnSpc>
              <a:spcAft>
                <a:spcPts val="588"/>
              </a:spcAft>
              <a:defRPr/>
            </a:pPr>
            <a:r>
              <a:rPr lang="en-US" sz="1100"/>
              <a:t>Source: Rand Corp. </a:t>
            </a:r>
            <a:r>
              <a:rPr lang="en-US" sz="1100" i="1"/>
              <a:t>Driving to Safety</a:t>
            </a:r>
            <a:r>
              <a:rPr lang="en-US" sz="1100"/>
              <a:t>; Kara &amp; Paddock </a:t>
            </a:r>
          </a:p>
        </p:txBody>
      </p:sp>
      <p:sp>
        <p:nvSpPr>
          <p:cNvPr id="11" name="Half Frame 10">
            <a:extLst>
              <a:ext uri="{FF2B5EF4-FFF2-40B4-BE49-F238E27FC236}">
                <a16:creationId xmlns:a16="http://schemas.microsoft.com/office/drawing/2014/main" id="{F8EED3C9-1BB0-4CFF-B17A-9238B045687E}"/>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8" name="Half Frame 7">
            <a:extLst>
              <a:ext uri="{FF2B5EF4-FFF2-40B4-BE49-F238E27FC236}">
                <a16:creationId xmlns:a16="http://schemas.microsoft.com/office/drawing/2014/main" id="{FD960164-4531-4036-889B-5725C371F253}"/>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custDataLst>
      <p:tags r:id="rId1"/>
    </p:custDataLst>
    <p:extLst>
      <p:ext uri="{BB962C8B-B14F-4D97-AF65-F5344CB8AC3E}">
        <p14:creationId xmlns:p14="http://schemas.microsoft.com/office/powerpoint/2010/main" val="3967837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7896C77-F84B-9047-AA95-DAD7B6872105}"/>
              </a:ext>
            </a:extLst>
          </p:cNvPr>
          <p:cNvSpPr>
            <a:spLocks noGrp="1"/>
          </p:cNvSpPr>
          <p:nvPr>
            <p:ph type="body" sz="quarter" idx="10"/>
          </p:nvPr>
        </p:nvSpPr>
        <p:spPr>
          <a:xfrm>
            <a:off x="4938315" y="1870065"/>
            <a:ext cx="6669658" cy="3114699"/>
          </a:xfrm>
        </p:spPr>
        <p:txBody>
          <a:bodyPr/>
          <a:lstStyle/>
          <a:p>
            <a:r>
              <a:rPr lang="en-US" dirty="0"/>
              <a:t>WHY Responsible AI?</a:t>
            </a:r>
          </a:p>
          <a:p>
            <a:r>
              <a:rPr lang="en-US" dirty="0"/>
              <a:t>Responsible AI Principles</a:t>
            </a:r>
          </a:p>
          <a:p>
            <a:r>
              <a:rPr lang="en-US" dirty="0"/>
              <a:t>Responsible AI Lifecycle</a:t>
            </a:r>
          </a:p>
          <a:p>
            <a:r>
              <a:rPr lang="en-US" dirty="0"/>
              <a:t>Closing</a:t>
            </a:r>
          </a:p>
          <a:p>
            <a:endParaRPr lang="en-US" dirty="0"/>
          </a:p>
        </p:txBody>
      </p:sp>
      <p:sp>
        <p:nvSpPr>
          <p:cNvPr id="4" name="Title 3">
            <a:extLst>
              <a:ext uri="{FF2B5EF4-FFF2-40B4-BE49-F238E27FC236}">
                <a16:creationId xmlns:a16="http://schemas.microsoft.com/office/drawing/2014/main" id="{5DA14133-6971-E54E-95B2-93E8475EEB06}"/>
              </a:ext>
            </a:extLst>
          </p:cNvPr>
          <p:cNvSpPr>
            <a:spLocks noGrp="1"/>
          </p:cNvSpPr>
          <p:nvPr>
            <p:ph type="title"/>
          </p:nvPr>
        </p:nvSpPr>
        <p:spPr>
          <a:xfrm>
            <a:off x="588263" y="3150414"/>
            <a:ext cx="3183637" cy="553998"/>
          </a:xfrm>
        </p:spPr>
        <p:txBody>
          <a:bodyPr/>
          <a:lstStyle/>
          <a:p>
            <a:r>
              <a:rPr lang="en-US" dirty="0"/>
              <a:t>AGENDA</a:t>
            </a:r>
          </a:p>
        </p:txBody>
      </p:sp>
    </p:spTree>
    <p:extLst>
      <p:ext uri="{BB962C8B-B14F-4D97-AF65-F5344CB8AC3E}">
        <p14:creationId xmlns:p14="http://schemas.microsoft.com/office/powerpoint/2010/main" val="33064294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610888"/>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descr="Reliability/Safety Icon">
            <a:extLst>
              <a:ext uri="{FF2B5EF4-FFF2-40B4-BE49-F238E27FC236}">
                <a16:creationId xmlns:a16="http://schemas.microsoft.com/office/drawing/2014/main" id="{2083947E-583E-40AF-8D4E-826439D34332}"/>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4723" y="1608206"/>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gradFill flip="none" rotWithShape="1">
              <a:gsLst>
                <a:gs pos="0">
                  <a:srgbClr val="000000">
                    <a:alpha val="84000"/>
                  </a:srgbClr>
                </a:gs>
                <a:gs pos="49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76414"/>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alpha val="0"/>
              </a:srgbClr>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a:spLocks noGrp="1"/>
          </p:cNvSpPr>
          <p:nvPr>
            <p:ph type="title" idx="4294967295"/>
          </p:nvPr>
        </p:nvSpPr>
        <p:spPr bwMode="auto">
          <a:xfrm>
            <a:off x="6095687" y="2888338"/>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Semibold"/>
                <a:ea typeface="+mn-ea"/>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1826930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CBD4-EA77-4619-8123-222553723F78}"/>
              </a:ext>
              <a:ext uri="{C183D7F6-B498-43B3-948B-1728B52AA6E4}">
                <adec:decorative xmlns:adec="http://schemas.microsoft.com/office/drawing/2017/decorative" val="1"/>
              </a:ext>
            </a:extLst>
          </p:cNvPr>
          <p:cNvSpPr>
            <a:spLocks noGrp="1"/>
          </p:cNvSpPr>
          <p:nvPr>
            <p:ph type="title"/>
          </p:nvPr>
        </p:nvSpPr>
        <p:spPr/>
        <p:txBody>
          <a:bodyPr/>
          <a:lstStyle/>
          <a:p>
            <a:r>
              <a:rPr lang="en-IN"/>
              <a:t>Privacy &amp; Security</a:t>
            </a:r>
          </a:p>
        </p:txBody>
      </p:sp>
      <p:sp>
        <p:nvSpPr>
          <p:cNvPr id="3" name="Rectangle 2">
            <a:extLst>
              <a:ext uri="{FF2B5EF4-FFF2-40B4-BE49-F238E27FC236}">
                <a16:creationId xmlns:a16="http://schemas.microsoft.com/office/drawing/2014/main" id="{886840F1-9E2A-44F4-B12C-41F9B9356B55}"/>
              </a:ext>
            </a:extLst>
          </p:cNvPr>
          <p:cNvSpPr/>
          <p:nvPr/>
        </p:nvSpPr>
        <p:spPr>
          <a:xfrm>
            <a:off x="5372102" y="585788"/>
            <a:ext cx="6096000" cy="2536848"/>
          </a:xfrm>
          <a:prstGeom prst="rect">
            <a:avLst/>
          </a:prstGeom>
        </p:spPr>
        <p:txBody>
          <a:bodyPr>
            <a:spAutoFit/>
          </a:bodyPr>
          <a:lstStyle/>
          <a:p>
            <a:r>
              <a:rPr lang="en-US" i="1">
                <a:solidFill>
                  <a:srgbClr val="1A1A1A"/>
                </a:solidFill>
                <a:latin typeface="Arial" panose="020B0604020202020204" pitchFamily="34" charset="0"/>
              </a:rPr>
              <a:t>Noun</a:t>
            </a:r>
          </a:p>
          <a:p>
            <a:r>
              <a:rPr lang="en-US">
                <a:solidFill>
                  <a:srgbClr val="1A1A1A"/>
                </a:solidFill>
                <a:latin typeface="Arial" panose="020B0604020202020204" pitchFamily="34" charset="0"/>
              </a:rPr>
              <a:t>the state of being apart from other people or concealed from their view; solitude; seclusion:  </a:t>
            </a:r>
            <a:r>
              <a:rPr lang="en-US" i="1">
                <a:solidFill>
                  <a:srgbClr val="4A4A4A"/>
                </a:solidFill>
                <a:latin typeface="Arial" panose="020B0604020202020204" pitchFamily="34" charset="0"/>
              </a:rPr>
              <a:t>Please leave the room and give me some privacy.</a:t>
            </a:r>
            <a:endParaRPr lang="en-US">
              <a:solidFill>
                <a:srgbClr val="4A4A4A"/>
              </a:solidFill>
              <a:latin typeface="Arial" panose="020B0604020202020204" pitchFamily="34" charset="0"/>
            </a:endParaRPr>
          </a:p>
          <a:p>
            <a:endParaRPr lang="en-US">
              <a:solidFill>
                <a:srgbClr val="1A1A1A"/>
              </a:solidFill>
              <a:latin typeface="Arial" panose="020B0604020202020204" pitchFamily="34" charset="0"/>
            </a:endParaRPr>
          </a:p>
          <a:p>
            <a:r>
              <a:rPr lang="en-US">
                <a:solidFill>
                  <a:srgbClr val="1A1A1A"/>
                </a:solidFill>
                <a:latin typeface="Arial" panose="020B0604020202020204" pitchFamily="34" charset="0"/>
              </a:rPr>
              <a:t>the state of being free from unwanted or undue intrusion or disturbance in one's private life or affairs; freedom to be let alone:  </a:t>
            </a:r>
            <a:r>
              <a:rPr lang="en-US" i="1">
                <a:solidFill>
                  <a:srgbClr val="4A4A4A"/>
                </a:solidFill>
                <a:latin typeface="Arial" panose="020B0604020202020204" pitchFamily="34" charset="0"/>
              </a:rPr>
              <a:t>Tourists must respect the tribe’s privacy. Those who wish to smoke can do so in the privacy of their own homes.</a:t>
            </a:r>
            <a:endParaRPr lang="en-US" b="0" i="0">
              <a:solidFill>
                <a:srgbClr val="4A4A4A"/>
              </a:solidFill>
              <a:effectLst/>
              <a:latin typeface="Arial" panose="020B0604020202020204" pitchFamily="34" charset="0"/>
            </a:endParaRPr>
          </a:p>
        </p:txBody>
      </p:sp>
      <p:sp>
        <p:nvSpPr>
          <p:cNvPr id="7" name="Rectangle 6">
            <a:extLst>
              <a:ext uri="{FF2B5EF4-FFF2-40B4-BE49-F238E27FC236}">
                <a16:creationId xmlns:a16="http://schemas.microsoft.com/office/drawing/2014/main" id="{C578DCB3-90E3-4FBB-9865-508FAF9A3ED8}"/>
              </a:ext>
            </a:extLst>
          </p:cNvPr>
          <p:cNvSpPr/>
          <p:nvPr/>
        </p:nvSpPr>
        <p:spPr>
          <a:xfrm>
            <a:off x="5372102" y="3911279"/>
            <a:ext cx="6096000" cy="1993623"/>
          </a:xfrm>
          <a:prstGeom prst="rect">
            <a:avLst/>
          </a:prstGeom>
        </p:spPr>
        <p:txBody>
          <a:bodyPr>
            <a:spAutoFit/>
          </a:bodyPr>
          <a:lstStyle/>
          <a:p>
            <a:r>
              <a:rPr lang="en-US" i="1">
                <a:solidFill>
                  <a:srgbClr val="1A1A1A"/>
                </a:solidFill>
                <a:latin typeface="Arial" panose="020B0604020202020204" pitchFamily="34" charset="0"/>
              </a:rPr>
              <a:t>Noun</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freedom from danger, risk, etc.; safety.</a:t>
            </a:r>
            <a:endParaRPr lang="en-US">
              <a:solidFill>
                <a:srgbClr val="4A4A4A"/>
              </a:solidFill>
              <a:latin typeface="Arial" panose="020B0604020202020204" pitchFamily="34" charset="0"/>
            </a:endParaRPr>
          </a:p>
          <a:p>
            <a:endParaRPr lang="en-US">
              <a:solidFill>
                <a:srgbClr val="1A1A1A"/>
              </a:solidFill>
              <a:latin typeface="Arial" panose="020B0604020202020204" pitchFamily="34" charset="0"/>
            </a:endParaRPr>
          </a:p>
          <a:p>
            <a:r>
              <a:rPr lang="en-US">
                <a:solidFill>
                  <a:srgbClr val="1A1A1A"/>
                </a:solidFill>
                <a:latin typeface="Arial" panose="020B0604020202020204" pitchFamily="34" charset="0"/>
              </a:rPr>
              <a:t>freedom from care, anxiety, or doubt; well-founded confidence.</a:t>
            </a:r>
            <a:endParaRPr lang="en-US">
              <a:solidFill>
                <a:srgbClr val="4A4A4A"/>
              </a:solidFill>
              <a:latin typeface="Arial" panose="020B0604020202020204" pitchFamily="34" charset="0"/>
            </a:endParaRPr>
          </a:p>
          <a:p>
            <a:endParaRPr lang="en-US">
              <a:solidFill>
                <a:srgbClr val="1A1A1A"/>
              </a:solidFill>
              <a:latin typeface="Arial" panose="020B0604020202020204" pitchFamily="34" charset="0"/>
            </a:endParaRPr>
          </a:p>
          <a:p>
            <a:r>
              <a:rPr lang="en-US">
                <a:solidFill>
                  <a:srgbClr val="1A1A1A"/>
                </a:solidFill>
                <a:latin typeface="Arial" panose="020B0604020202020204" pitchFamily="34" charset="0"/>
              </a:rPr>
              <a:t>something that secures or makes safe; protection; defense.</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6237885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AA5D-0E6C-4EDC-AFBE-A923791FA3A6}"/>
              </a:ext>
              <a:ext uri="{C183D7F6-B498-43B3-948B-1728B52AA6E4}">
                <adec:decorative xmlns:adec="http://schemas.microsoft.com/office/drawing/2017/decorative" val="1"/>
              </a:ext>
            </a:extLst>
          </p:cNvPr>
          <p:cNvSpPr>
            <a:spLocks noGrp="1"/>
          </p:cNvSpPr>
          <p:nvPr>
            <p:ph type="title"/>
          </p:nvPr>
        </p:nvSpPr>
        <p:spPr/>
        <p:txBody>
          <a:bodyPr/>
          <a:lstStyle/>
          <a:p>
            <a:r>
              <a:rPr lang="en-IN"/>
              <a:t>Privacy &amp; Security</a:t>
            </a:r>
          </a:p>
        </p:txBody>
      </p:sp>
      <p:sp>
        <p:nvSpPr>
          <p:cNvPr id="9" name="Rectangle 8">
            <a:extLst>
              <a:ext uri="{FF2B5EF4-FFF2-40B4-BE49-F238E27FC236}">
                <a16:creationId xmlns:a16="http://schemas.microsoft.com/office/drawing/2014/main" id="{F4C278CD-FE5A-4F3F-87C4-19608F4FE4F4}"/>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living room filled with furniture and a wood floor with a hologram showing the other rooms">
            <a:extLst>
              <a:ext uri="{FF2B5EF4-FFF2-40B4-BE49-F238E27FC236}">
                <a16:creationId xmlns:a16="http://schemas.microsoft.com/office/drawing/2014/main" id="{29D240CC-E871-4FD7-9803-C91E0D4952FE}"/>
              </a:ext>
              <a:ext uri="{C183D7F6-B498-43B3-948B-1728B52AA6E4}">
                <adec:decorative xmlns:adec="http://schemas.microsoft.com/office/drawing/2017/decorative" val="0"/>
              </a:ext>
            </a:extLst>
          </p:cNvPr>
          <p:cNvPicPr>
            <a:picLocks noChangeAspect="1"/>
          </p:cNvPicPr>
          <p:nvPr/>
        </p:nvPicPr>
        <p:blipFill rotWithShape="1">
          <a:blip r:embed="rId3"/>
          <a:srcRect l="-321" r="483"/>
          <a:stretch/>
        </p:blipFill>
        <p:spPr>
          <a:xfrm>
            <a:off x="4598344" y="976706"/>
            <a:ext cx="7335083" cy="4904588"/>
          </a:xfrm>
          <a:prstGeom prst="rect">
            <a:avLst/>
          </a:prstGeom>
        </p:spPr>
      </p:pic>
      <p:sp>
        <p:nvSpPr>
          <p:cNvPr id="5" name="Half Frame 4">
            <a:extLst>
              <a:ext uri="{FF2B5EF4-FFF2-40B4-BE49-F238E27FC236}">
                <a16:creationId xmlns:a16="http://schemas.microsoft.com/office/drawing/2014/main" id="{6E8B5FD0-1FD2-4D29-A9C0-FD03E723509D}"/>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Half Frame 6">
            <a:extLst>
              <a:ext uri="{FF2B5EF4-FFF2-40B4-BE49-F238E27FC236}">
                <a16:creationId xmlns:a16="http://schemas.microsoft.com/office/drawing/2014/main" id="{0B92AB96-2D72-4E61-89BB-CBC5C535DFEA}"/>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837657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664C3-F185-4685-85B1-3D0A3502A93D}"/>
              </a:ext>
              <a:ext uri="{C183D7F6-B498-43B3-948B-1728B52AA6E4}">
                <adec:decorative xmlns:adec="http://schemas.microsoft.com/office/drawing/2017/decorative" val="1"/>
              </a:ext>
            </a:extLst>
          </p:cNvPr>
          <p:cNvSpPr>
            <a:spLocks noGrp="1"/>
          </p:cNvSpPr>
          <p:nvPr>
            <p:ph type="title"/>
          </p:nvPr>
        </p:nvSpPr>
        <p:spPr/>
        <p:txBody>
          <a:bodyPr/>
          <a:lstStyle/>
          <a:p>
            <a:r>
              <a:rPr lang="en-IN"/>
              <a:t>Privacy &amp; Security</a:t>
            </a:r>
          </a:p>
        </p:txBody>
      </p:sp>
      <p:sp>
        <p:nvSpPr>
          <p:cNvPr id="16" name="Rectangle 15">
            <a:extLst>
              <a:ext uri="{FF2B5EF4-FFF2-40B4-BE49-F238E27FC236}">
                <a16:creationId xmlns:a16="http://schemas.microsoft.com/office/drawing/2014/main" id="{A02BE831-E3BE-4665-AA93-82CB9FEEF7A4}"/>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descr="website screenshot of Forbes about How target figured out a Teen girl was pregnant before her father did">
            <a:extLst>
              <a:ext uri="{FF2B5EF4-FFF2-40B4-BE49-F238E27FC236}">
                <a16:creationId xmlns:a16="http://schemas.microsoft.com/office/drawing/2014/main" id="{457325A0-7B57-48E5-A23A-9F18D48CC8D2}"/>
              </a:ext>
              <a:ext uri="{C183D7F6-B498-43B3-948B-1728B52AA6E4}">
                <adec:decorative xmlns:adec="http://schemas.microsoft.com/office/drawing/2017/decorative" val="0"/>
              </a:ext>
            </a:extLst>
          </p:cNvPr>
          <p:cNvGrpSpPr/>
          <p:nvPr/>
        </p:nvGrpSpPr>
        <p:grpSpPr>
          <a:xfrm>
            <a:off x="4654867" y="282891"/>
            <a:ext cx="7289483" cy="2401497"/>
            <a:chOff x="4940617" y="740092"/>
            <a:chExt cx="6943725" cy="2287588"/>
          </a:xfrm>
        </p:grpSpPr>
        <p:pic>
          <p:nvPicPr>
            <p:cNvPr id="3" name="Picture 2">
              <a:extLst>
                <a:ext uri="{FF2B5EF4-FFF2-40B4-BE49-F238E27FC236}">
                  <a16:creationId xmlns:a16="http://schemas.microsoft.com/office/drawing/2014/main" id="{35CAE37E-E3AC-4DCB-9A19-757CC14775D2}"/>
                </a:ext>
              </a:extLst>
            </p:cNvPr>
            <p:cNvPicPr>
              <a:picLocks noChangeAspect="1"/>
            </p:cNvPicPr>
            <p:nvPr/>
          </p:nvPicPr>
          <p:blipFill>
            <a:blip r:embed="rId3"/>
            <a:stretch>
              <a:fillRect/>
            </a:stretch>
          </p:blipFill>
          <p:spPr>
            <a:xfrm>
              <a:off x="4940617" y="740092"/>
              <a:ext cx="6943725" cy="561975"/>
            </a:xfrm>
            <a:prstGeom prst="rect">
              <a:avLst/>
            </a:prstGeom>
          </p:spPr>
        </p:pic>
        <p:pic>
          <p:nvPicPr>
            <p:cNvPr id="5" name="Picture 4">
              <a:extLst>
                <a:ext uri="{FF2B5EF4-FFF2-40B4-BE49-F238E27FC236}">
                  <a16:creationId xmlns:a16="http://schemas.microsoft.com/office/drawing/2014/main" id="{5F0F62AB-C805-410D-9CD2-424105829417}"/>
                </a:ext>
              </a:extLst>
            </p:cNvPr>
            <p:cNvPicPr>
              <a:picLocks noChangeAspect="1"/>
            </p:cNvPicPr>
            <p:nvPr/>
          </p:nvPicPr>
          <p:blipFill>
            <a:blip r:embed="rId4"/>
            <a:stretch>
              <a:fillRect/>
            </a:stretch>
          </p:blipFill>
          <p:spPr>
            <a:xfrm>
              <a:off x="5032058" y="1302068"/>
              <a:ext cx="5374858" cy="1725612"/>
            </a:xfrm>
            <a:prstGeom prst="rect">
              <a:avLst/>
            </a:prstGeom>
          </p:spPr>
        </p:pic>
        <p:pic>
          <p:nvPicPr>
            <p:cNvPr id="6" name="Picture 5">
              <a:extLst>
                <a:ext uri="{FF2B5EF4-FFF2-40B4-BE49-F238E27FC236}">
                  <a16:creationId xmlns:a16="http://schemas.microsoft.com/office/drawing/2014/main" id="{4C7F300F-AC00-4EC3-B86A-8F30AE4C97ED}"/>
                </a:ext>
              </a:extLst>
            </p:cNvPr>
            <p:cNvPicPr>
              <a:picLocks noChangeAspect="1"/>
            </p:cNvPicPr>
            <p:nvPr/>
          </p:nvPicPr>
          <p:blipFill>
            <a:blip r:embed="rId5"/>
            <a:stretch>
              <a:fillRect/>
            </a:stretch>
          </p:blipFill>
          <p:spPr>
            <a:xfrm>
              <a:off x="10268880" y="1408430"/>
              <a:ext cx="1418930" cy="1619250"/>
            </a:xfrm>
            <a:prstGeom prst="rect">
              <a:avLst/>
            </a:prstGeom>
          </p:spPr>
        </p:pic>
      </p:grpSp>
      <p:cxnSp>
        <p:nvCxnSpPr>
          <p:cNvPr id="13" name="Straight Connector 12">
            <a:extLst>
              <a:ext uri="{FF2B5EF4-FFF2-40B4-BE49-F238E27FC236}">
                <a16:creationId xmlns:a16="http://schemas.microsoft.com/office/drawing/2014/main" id="{1BCCBEC1-C2B4-48A5-88A6-749EBCFA6A84}"/>
              </a:ext>
              <a:ext uri="{C183D7F6-B498-43B3-948B-1728B52AA6E4}">
                <adec:decorative xmlns:adec="http://schemas.microsoft.com/office/drawing/2017/decorative" val="1"/>
              </a:ext>
            </a:extLst>
          </p:cNvPr>
          <p:cNvCxnSpPr/>
          <p:nvPr/>
        </p:nvCxnSpPr>
        <p:spPr>
          <a:xfrm>
            <a:off x="4948112" y="3403560"/>
            <a:ext cx="6697298"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7921FC2-2F62-4F6D-9240-C73DB8C0A729}"/>
              </a:ext>
              <a:ext uri="{C183D7F6-B498-43B3-948B-1728B52AA6E4}">
                <adec:decorative xmlns:adec="http://schemas.microsoft.com/office/drawing/2017/decorative" val="1"/>
              </a:ext>
            </a:extLst>
          </p:cNvPr>
          <p:cNvGrpSpPr/>
          <p:nvPr/>
        </p:nvGrpSpPr>
        <p:grpSpPr>
          <a:xfrm>
            <a:off x="4654572" y="3279100"/>
            <a:ext cx="7283451" cy="2841069"/>
            <a:chOff x="5187973" y="3717251"/>
            <a:chExt cx="6309073" cy="2460992"/>
          </a:xfrm>
        </p:grpSpPr>
        <p:sp>
          <p:nvSpPr>
            <p:cNvPr id="11" name="TextBox 10">
              <a:extLst>
                <a:ext uri="{FF2B5EF4-FFF2-40B4-BE49-F238E27FC236}">
                  <a16:creationId xmlns:a16="http://schemas.microsoft.com/office/drawing/2014/main" id="{86507D98-9003-4035-8DCF-DE3E70C3EA17}"/>
                </a:ext>
              </a:extLst>
            </p:cNvPr>
            <p:cNvSpPr txBox="1"/>
            <p:nvPr/>
          </p:nvSpPr>
          <p:spPr>
            <a:xfrm>
              <a:off x="5187973" y="3717251"/>
              <a:ext cx="827856" cy="2079498"/>
            </a:xfrm>
            <a:prstGeom prst="rect">
              <a:avLst/>
            </a:prstGeom>
            <a:noFill/>
          </p:spPr>
          <p:txBody>
            <a:bodyPr wrap="none" rtlCol="0">
              <a:spAutoFit/>
            </a:bodyPr>
            <a:lstStyle/>
            <a:p>
              <a:r>
                <a:rPr lang="en-US" sz="15000">
                  <a:latin typeface="Franklin Gothic Book" panose="020B0503020102020204" pitchFamily="34" charset="0"/>
                </a:rPr>
                <a:t>“</a:t>
              </a:r>
            </a:p>
          </p:txBody>
        </p:sp>
        <p:sp>
          <p:nvSpPr>
            <p:cNvPr id="9" name="TextBox 8">
              <a:extLst>
                <a:ext uri="{FF2B5EF4-FFF2-40B4-BE49-F238E27FC236}">
                  <a16:creationId xmlns:a16="http://schemas.microsoft.com/office/drawing/2014/main" id="{43BB8BCA-09B1-483C-BFEA-1FE3A3A574F3}"/>
                </a:ext>
              </a:extLst>
            </p:cNvPr>
            <p:cNvSpPr txBox="1"/>
            <p:nvPr/>
          </p:nvSpPr>
          <p:spPr>
            <a:xfrm>
              <a:off x="5996051" y="4531182"/>
              <a:ext cx="4666231" cy="959769"/>
            </a:xfrm>
            <a:prstGeom prst="rect">
              <a:avLst/>
            </a:prstGeom>
            <a:noFill/>
          </p:spPr>
          <p:txBody>
            <a:bodyPr wrap="square" lIns="0" tIns="0" rIns="0" bIns="0" rtlCol="0">
              <a:spAutoFit/>
            </a:bodyPr>
            <a:lstStyle/>
            <a:p>
              <a:r>
                <a:rPr lang="en-US" sz="2400"/>
                <a:t>We knew that if we could identify them in their second trimester, there’s a good chance we could capture them for years</a:t>
              </a:r>
            </a:p>
          </p:txBody>
        </p:sp>
        <p:sp>
          <p:nvSpPr>
            <p:cNvPr id="10" name="TextBox 9">
              <a:extLst>
                <a:ext uri="{FF2B5EF4-FFF2-40B4-BE49-F238E27FC236}">
                  <a16:creationId xmlns:a16="http://schemas.microsoft.com/office/drawing/2014/main" id="{FE4604A7-CBF5-424C-8A81-305A50AA469E}"/>
                </a:ext>
              </a:extLst>
            </p:cNvPr>
            <p:cNvSpPr txBox="1"/>
            <p:nvPr/>
          </p:nvSpPr>
          <p:spPr>
            <a:xfrm rot="10800000">
              <a:off x="10669190" y="4098745"/>
              <a:ext cx="827856" cy="2079498"/>
            </a:xfrm>
            <a:prstGeom prst="rect">
              <a:avLst/>
            </a:prstGeom>
            <a:noFill/>
          </p:spPr>
          <p:txBody>
            <a:bodyPr wrap="none" rtlCol="0">
              <a:spAutoFit/>
            </a:bodyPr>
            <a:lstStyle/>
            <a:p>
              <a:r>
                <a:rPr lang="en-US" sz="15000">
                  <a:latin typeface="Franklin Gothic Book" panose="020B0503020102020204" pitchFamily="34" charset="0"/>
                </a:rPr>
                <a:t>“</a:t>
              </a:r>
            </a:p>
          </p:txBody>
        </p:sp>
        <p:sp>
          <p:nvSpPr>
            <p:cNvPr id="14" name="TextBox 13">
              <a:extLst>
                <a:ext uri="{FF2B5EF4-FFF2-40B4-BE49-F238E27FC236}">
                  <a16:creationId xmlns:a16="http://schemas.microsoft.com/office/drawing/2014/main" id="{84A7662A-7431-4CA3-B878-C5A27266397E}"/>
                </a:ext>
              </a:extLst>
            </p:cNvPr>
            <p:cNvSpPr txBox="1"/>
            <p:nvPr/>
          </p:nvSpPr>
          <p:spPr>
            <a:xfrm>
              <a:off x="7108959" y="5885002"/>
              <a:ext cx="3553322" cy="266603"/>
            </a:xfrm>
            <a:prstGeom prst="rect">
              <a:avLst/>
            </a:prstGeom>
            <a:noFill/>
          </p:spPr>
          <p:txBody>
            <a:bodyPr wrap="square" lIns="0" tIns="0" rIns="0" bIns="0" rtlCol="0">
              <a:spAutoFit/>
            </a:bodyPr>
            <a:lstStyle/>
            <a:p>
              <a:pPr algn="r"/>
              <a:r>
                <a:rPr lang="en-US" sz="2000" i="1"/>
                <a:t>Andrew Pole, Statistician, Target</a:t>
              </a:r>
            </a:p>
          </p:txBody>
        </p:sp>
      </p:grpSp>
      <p:sp>
        <p:nvSpPr>
          <p:cNvPr id="17" name="Half Frame 16">
            <a:extLst>
              <a:ext uri="{FF2B5EF4-FFF2-40B4-BE49-F238E27FC236}">
                <a16:creationId xmlns:a16="http://schemas.microsoft.com/office/drawing/2014/main" id="{1C23E683-DDAC-4079-A0DC-AA0021854AC5}"/>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 name="Half Frame 17">
            <a:extLst>
              <a:ext uri="{FF2B5EF4-FFF2-40B4-BE49-F238E27FC236}">
                <a16:creationId xmlns:a16="http://schemas.microsoft.com/office/drawing/2014/main" id="{5B12F519-3772-4F45-9A96-372380999994}"/>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1406871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87A1-9212-454B-B317-BE6E3BE2E5AE}"/>
              </a:ext>
              <a:ext uri="{C183D7F6-B498-43B3-948B-1728B52AA6E4}">
                <adec:decorative xmlns:adec="http://schemas.microsoft.com/office/drawing/2017/decorative" val="1"/>
              </a:ext>
            </a:extLst>
          </p:cNvPr>
          <p:cNvSpPr>
            <a:spLocks noGrp="1"/>
          </p:cNvSpPr>
          <p:nvPr>
            <p:ph type="title"/>
          </p:nvPr>
        </p:nvSpPr>
        <p:spPr/>
        <p:txBody>
          <a:bodyPr/>
          <a:lstStyle/>
          <a:p>
            <a:r>
              <a:rPr lang="en-IN"/>
              <a:t>Privacy &amp; Security</a:t>
            </a:r>
          </a:p>
        </p:txBody>
      </p:sp>
      <p:sp>
        <p:nvSpPr>
          <p:cNvPr id="12" name="Rectangle 11">
            <a:extLst>
              <a:ext uri="{FF2B5EF4-FFF2-40B4-BE49-F238E27FC236}">
                <a16:creationId xmlns:a16="http://schemas.microsoft.com/office/drawing/2014/main" id="{1207303B-6AEF-4A42-BBAF-970E32EBB7DA}"/>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descr="Website screenshot of CBC about the company suspends use of mall directory cameras running facial recognition software">
            <a:extLst>
              <a:ext uri="{FF2B5EF4-FFF2-40B4-BE49-F238E27FC236}">
                <a16:creationId xmlns:a16="http://schemas.microsoft.com/office/drawing/2014/main" id="{4988437B-678D-4A1B-802D-CC25616DA210}"/>
              </a:ext>
              <a:ext uri="{C183D7F6-B498-43B3-948B-1728B52AA6E4}">
                <adec:decorative xmlns:adec="http://schemas.microsoft.com/office/drawing/2017/decorative" val="0"/>
              </a:ext>
            </a:extLst>
          </p:cNvPr>
          <p:cNvGrpSpPr>
            <a:grpSpLocks noChangeAspect="1"/>
          </p:cNvGrpSpPr>
          <p:nvPr/>
        </p:nvGrpSpPr>
        <p:grpSpPr>
          <a:xfrm>
            <a:off x="5254197" y="226453"/>
            <a:ext cx="6023377" cy="6471907"/>
            <a:chOff x="6006663" y="837183"/>
            <a:chExt cx="5588876" cy="6005051"/>
          </a:xfrm>
        </p:grpSpPr>
        <p:sp>
          <p:nvSpPr>
            <p:cNvPr id="7" name="Rectangle 6">
              <a:extLst>
                <a:ext uri="{FF2B5EF4-FFF2-40B4-BE49-F238E27FC236}">
                  <a16:creationId xmlns:a16="http://schemas.microsoft.com/office/drawing/2014/main" id="{2EB02101-F331-4BCE-86A3-6E3217A6276F}"/>
                </a:ext>
              </a:extLst>
            </p:cNvPr>
            <p:cNvSpPr/>
            <p:nvPr/>
          </p:nvSpPr>
          <p:spPr bwMode="auto">
            <a:xfrm>
              <a:off x="6006663" y="1027717"/>
              <a:ext cx="5588876" cy="5814517"/>
            </a:xfrm>
            <a:prstGeom prst="rect">
              <a:avLst/>
            </a:prstGeom>
            <a:solidFill>
              <a:schemeClr val="bg1"/>
            </a:solidFill>
          </p:spPr>
          <p:txBody>
            <a:bodyPr vert="horz" wrap="square" lIns="179285" tIns="179285" rIns="179267" bIns="179285" rtlCol="0" anchor="t" anchorCtr="0">
              <a:noAutofit/>
            </a:bodyPr>
            <a:lstStyle/>
            <a:p>
              <a:pPr algn="ctr">
                <a:lnSpc>
                  <a:spcPct val="90000"/>
                </a:lnSpc>
                <a:spcBef>
                  <a:spcPct val="0"/>
                </a:spcBef>
              </a:pPr>
              <a:endParaRPr lang="en-US" sz="6470" spc="-98">
                <a:ln w="3175">
                  <a:noFill/>
                </a:ln>
                <a:gradFill>
                  <a:gsLst>
                    <a:gs pos="0">
                      <a:srgbClr val="FFFFFF"/>
                    </a:gs>
                    <a:gs pos="100000">
                      <a:srgbClr val="FFFFFF"/>
                    </a:gs>
                  </a:gsLst>
                  <a:lin ang="5400000" scaled="0"/>
                </a:gradFill>
                <a:latin typeface="+mj-lt"/>
                <a:cs typeface="Arial" charset="0"/>
              </a:endParaRPr>
            </a:p>
          </p:txBody>
        </p:sp>
        <p:pic>
          <p:nvPicPr>
            <p:cNvPr id="3" name="Picture 2">
              <a:extLst>
                <a:ext uri="{FF2B5EF4-FFF2-40B4-BE49-F238E27FC236}">
                  <a16:creationId xmlns:a16="http://schemas.microsoft.com/office/drawing/2014/main" id="{510221EB-DE74-4019-A280-74E4EB18B8F7}"/>
                </a:ext>
              </a:extLst>
            </p:cNvPr>
            <p:cNvPicPr>
              <a:picLocks noChangeAspect="1"/>
            </p:cNvPicPr>
            <p:nvPr/>
          </p:nvPicPr>
          <p:blipFill>
            <a:blip r:embed="rId3"/>
            <a:stretch>
              <a:fillRect/>
            </a:stretch>
          </p:blipFill>
          <p:spPr>
            <a:xfrm>
              <a:off x="6117009" y="837183"/>
              <a:ext cx="1076325" cy="400050"/>
            </a:xfrm>
            <a:prstGeom prst="rect">
              <a:avLst/>
            </a:prstGeom>
          </p:spPr>
        </p:pic>
        <p:pic>
          <p:nvPicPr>
            <p:cNvPr id="4" name="Picture 3">
              <a:extLst>
                <a:ext uri="{FF2B5EF4-FFF2-40B4-BE49-F238E27FC236}">
                  <a16:creationId xmlns:a16="http://schemas.microsoft.com/office/drawing/2014/main" id="{58247021-111A-458F-A50B-9D7B7E91570F}"/>
                </a:ext>
              </a:extLst>
            </p:cNvPr>
            <p:cNvPicPr>
              <a:picLocks noChangeAspect="1"/>
            </p:cNvPicPr>
            <p:nvPr/>
          </p:nvPicPr>
          <p:blipFill>
            <a:blip r:embed="rId4"/>
            <a:stretch>
              <a:fillRect/>
            </a:stretch>
          </p:blipFill>
          <p:spPr>
            <a:xfrm>
              <a:off x="6117009" y="1237233"/>
              <a:ext cx="5383936" cy="310825"/>
            </a:xfrm>
            <a:prstGeom prst="rect">
              <a:avLst/>
            </a:prstGeom>
          </p:spPr>
        </p:pic>
        <p:pic>
          <p:nvPicPr>
            <p:cNvPr id="5" name="Picture 4">
              <a:extLst>
                <a:ext uri="{FF2B5EF4-FFF2-40B4-BE49-F238E27FC236}">
                  <a16:creationId xmlns:a16="http://schemas.microsoft.com/office/drawing/2014/main" id="{F22432FC-F434-412B-8EE6-74F9A0CB4163}"/>
                </a:ext>
              </a:extLst>
            </p:cNvPr>
            <p:cNvPicPr>
              <a:picLocks noChangeAspect="1"/>
            </p:cNvPicPr>
            <p:nvPr/>
          </p:nvPicPr>
          <p:blipFill>
            <a:blip r:embed="rId5"/>
            <a:stretch>
              <a:fillRect/>
            </a:stretch>
          </p:blipFill>
          <p:spPr>
            <a:xfrm>
              <a:off x="6117009" y="1548058"/>
              <a:ext cx="5383935" cy="918921"/>
            </a:xfrm>
            <a:prstGeom prst="rect">
              <a:avLst/>
            </a:prstGeom>
          </p:spPr>
        </p:pic>
        <p:pic>
          <p:nvPicPr>
            <p:cNvPr id="6" name="Picture 5">
              <a:extLst>
                <a:ext uri="{FF2B5EF4-FFF2-40B4-BE49-F238E27FC236}">
                  <a16:creationId xmlns:a16="http://schemas.microsoft.com/office/drawing/2014/main" id="{77E07D4C-84EF-4AF6-B2DC-8E738491B8EA}"/>
                </a:ext>
              </a:extLst>
            </p:cNvPr>
            <p:cNvPicPr>
              <a:picLocks noChangeAspect="1"/>
            </p:cNvPicPr>
            <p:nvPr/>
          </p:nvPicPr>
          <p:blipFill>
            <a:blip r:embed="rId6"/>
            <a:stretch>
              <a:fillRect/>
            </a:stretch>
          </p:blipFill>
          <p:spPr>
            <a:xfrm>
              <a:off x="6117010" y="2466979"/>
              <a:ext cx="5383935" cy="4303625"/>
            </a:xfrm>
            <a:prstGeom prst="rect">
              <a:avLst/>
            </a:prstGeom>
          </p:spPr>
        </p:pic>
      </p:grpSp>
      <p:sp>
        <p:nvSpPr>
          <p:cNvPr id="10" name="Half Frame 9">
            <a:extLst>
              <a:ext uri="{FF2B5EF4-FFF2-40B4-BE49-F238E27FC236}">
                <a16:creationId xmlns:a16="http://schemas.microsoft.com/office/drawing/2014/main" id="{41809BD4-07A6-4566-AA24-F09D370E627E}"/>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Half Frame 10">
            <a:extLst>
              <a:ext uri="{FF2B5EF4-FFF2-40B4-BE49-F238E27FC236}">
                <a16:creationId xmlns:a16="http://schemas.microsoft.com/office/drawing/2014/main" id="{5E0846D5-FE83-43A3-9436-E982DE780C3C}"/>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507201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610888"/>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4723" y="1608206"/>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03847"/>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1" y="286003"/>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gradFill flip="none" rotWithShape="1">
              <a:gsLst>
                <a:gs pos="0">
                  <a:srgbClr val="000000">
                    <a:alpha val="84000"/>
                  </a:srgbClr>
                </a:gs>
                <a:gs pos="49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alpha val="0"/>
              </a:srgbClr>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a:spLocks noGrp="1"/>
          </p:cNvSpPr>
          <p:nvPr>
            <p:ph type="title" idx="4294967295"/>
          </p:nvPr>
        </p:nvSpPr>
        <p:spPr bwMode="auto">
          <a:xfrm>
            <a:off x="8994596" y="2924624"/>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Semibold"/>
                <a:ea typeface="+mn-ea"/>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2080767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6E996-F2F7-4786-A870-0D89C406762E}"/>
              </a:ext>
              <a:ext uri="{C183D7F6-B498-43B3-948B-1728B52AA6E4}">
                <adec:decorative xmlns:adec="http://schemas.microsoft.com/office/drawing/2017/decorative" val="1"/>
              </a:ext>
            </a:extLst>
          </p:cNvPr>
          <p:cNvSpPr>
            <a:spLocks noGrp="1"/>
          </p:cNvSpPr>
          <p:nvPr>
            <p:ph type="title"/>
          </p:nvPr>
        </p:nvSpPr>
        <p:spPr/>
        <p:txBody>
          <a:bodyPr/>
          <a:lstStyle/>
          <a:p>
            <a:r>
              <a:rPr lang="en-IN"/>
              <a:t>Inclusiveness</a:t>
            </a:r>
          </a:p>
        </p:txBody>
      </p:sp>
      <p:pic>
        <p:nvPicPr>
          <p:cNvPr id="9" name="Picture 8" descr="Lawsuit letter">
            <a:extLst>
              <a:ext uri="{FF2B5EF4-FFF2-40B4-BE49-F238E27FC236}">
                <a16:creationId xmlns:a16="http://schemas.microsoft.com/office/drawing/2014/main" id="{FBC233AD-432B-408B-856C-818FE0B22516}"/>
              </a:ext>
            </a:extLst>
          </p:cNvPr>
          <p:cNvPicPr>
            <a:picLocks noChangeAspect="1"/>
          </p:cNvPicPr>
          <p:nvPr/>
        </p:nvPicPr>
        <p:blipFill>
          <a:blip r:embed="rId3"/>
          <a:stretch>
            <a:fillRect/>
          </a:stretch>
        </p:blipFill>
        <p:spPr>
          <a:xfrm>
            <a:off x="13582685" y="849301"/>
            <a:ext cx="2227417" cy="1979623"/>
          </a:xfrm>
          <a:prstGeom prst="rect">
            <a:avLst/>
          </a:prstGeom>
        </p:spPr>
      </p:pic>
      <p:sp>
        <p:nvSpPr>
          <p:cNvPr id="2" name="Rectangle 1">
            <a:extLst>
              <a:ext uri="{FF2B5EF4-FFF2-40B4-BE49-F238E27FC236}">
                <a16:creationId xmlns:a16="http://schemas.microsoft.com/office/drawing/2014/main" id="{46329582-1FBE-4F85-AD1A-E487F5CF7B7A}"/>
              </a:ext>
            </a:extLst>
          </p:cNvPr>
          <p:cNvSpPr/>
          <p:nvPr/>
        </p:nvSpPr>
        <p:spPr>
          <a:xfrm>
            <a:off x="5372102" y="1939820"/>
            <a:ext cx="6096000" cy="2265236"/>
          </a:xfrm>
          <a:prstGeom prst="rect">
            <a:avLst/>
          </a:prstGeom>
        </p:spPr>
        <p:txBody>
          <a:bodyPr>
            <a:spAutoFit/>
          </a:bodyPr>
          <a:lstStyle/>
          <a:p>
            <a:r>
              <a:rPr lang="en-US" i="1">
                <a:solidFill>
                  <a:srgbClr val="1A1A1A"/>
                </a:solidFill>
                <a:latin typeface="Arial" panose="020B0604020202020204" pitchFamily="34" charset="0"/>
              </a:rPr>
              <a:t>adjective</a:t>
            </a:r>
            <a:endParaRPr lang="en-US" b="1">
              <a:solidFill>
                <a:srgbClr val="4A4A4A"/>
              </a:solidFill>
              <a:latin typeface="Arial" panose="020B0604020202020204" pitchFamily="34" charset="0"/>
            </a:endParaRPr>
          </a:p>
          <a:p>
            <a:r>
              <a:rPr lang="en-US">
                <a:solidFill>
                  <a:srgbClr val="3A76C3"/>
                </a:solidFill>
                <a:latin typeface="Arial" panose="020B0604020202020204" pitchFamily="34" charset="0"/>
                <a:hlinkClick r:id="rId4"/>
              </a:rPr>
              <a:t>including</a:t>
            </a:r>
            <a:r>
              <a:rPr lang="en-US">
                <a:solidFill>
                  <a:srgbClr val="1A1A1A"/>
                </a:solidFill>
                <a:latin typeface="Arial" panose="020B0604020202020204" pitchFamily="34" charset="0"/>
              </a:rPr>
              <a:t> or encompassing the stated limit or extremes in consideration or account (usually used postpositively):  </a:t>
            </a:r>
            <a:r>
              <a:rPr lang="en-US" i="1">
                <a:solidFill>
                  <a:srgbClr val="4A4A4A"/>
                </a:solidFill>
                <a:latin typeface="Arial" panose="020B0604020202020204" pitchFamily="34" charset="0"/>
              </a:rPr>
              <a:t>from 6 to 37 inclusive.</a:t>
            </a:r>
          </a:p>
          <a:p>
            <a:endParaRPr lang="en-US">
              <a:solidFill>
                <a:srgbClr val="4A4A4A"/>
              </a:solidFill>
              <a:latin typeface="Arial" panose="020B0604020202020204" pitchFamily="34" charset="0"/>
            </a:endParaRPr>
          </a:p>
          <a:p>
            <a:r>
              <a:rPr lang="en-US">
                <a:solidFill>
                  <a:srgbClr val="1A1A1A"/>
                </a:solidFill>
                <a:latin typeface="Arial" panose="020B0604020202020204" pitchFamily="34" charset="0"/>
              </a:rPr>
              <a:t>including a great deal, or encompassing everything concerned; comprehensive:  </a:t>
            </a:r>
            <a:r>
              <a:rPr lang="en-US" i="1">
                <a:solidFill>
                  <a:srgbClr val="4A4A4A"/>
                </a:solidFill>
                <a:latin typeface="Arial" panose="020B0604020202020204" pitchFamily="34" charset="0"/>
              </a:rPr>
              <a:t>an inclusive art form; an inclusive fee.</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24921950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6E996-F2F7-4786-A870-0D89C406762E}"/>
              </a:ext>
              <a:ext uri="{C183D7F6-B498-43B3-948B-1728B52AA6E4}">
                <adec:decorative xmlns:adec="http://schemas.microsoft.com/office/drawing/2017/decorative" val="1"/>
              </a:ext>
            </a:extLst>
          </p:cNvPr>
          <p:cNvSpPr>
            <a:spLocks noGrp="1"/>
          </p:cNvSpPr>
          <p:nvPr>
            <p:ph type="title"/>
          </p:nvPr>
        </p:nvSpPr>
        <p:spPr/>
        <p:txBody>
          <a:bodyPr/>
          <a:lstStyle/>
          <a:p>
            <a:r>
              <a:rPr lang="en-IN"/>
              <a:t>Inclusiveness</a:t>
            </a:r>
          </a:p>
        </p:txBody>
      </p:sp>
      <p:sp>
        <p:nvSpPr>
          <p:cNvPr id="10" name="Rectangle 9">
            <a:extLst>
              <a:ext uri="{FF2B5EF4-FFF2-40B4-BE49-F238E27FC236}">
                <a16:creationId xmlns:a16="http://schemas.microsoft.com/office/drawing/2014/main" id="{E8D634B1-9E1D-4A07-8371-B58240387413}"/>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Lawsuit plaintiff Christie Mathwig sitting in a wheel chair with her dog on her lap in her house ">
            <a:extLst>
              <a:ext uri="{FF2B5EF4-FFF2-40B4-BE49-F238E27FC236}">
                <a16:creationId xmlns:a16="http://schemas.microsoft.com/office/drawing/2014/main" id="{91F2FBA9-97B7-48DF-9A54-ACF6B500C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514" y="185922"/>
            <a:ext cx="7358744" cy="55209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9D5DB4-C541-4998-8C8E-9DF70E48A57A}"/>
              </a:ext>
              <a:ext uri="{C183D7F6-B498-43B3-948B-1728B52AA6E4}">
                <adec:decorative xmlns:adec="http://schemas.microsoft.com/office/drawing/2017/decorative" val="1"/>
              </a:ext>
            </a:extLst>
          </p:cNvPr>
          <p:cNvSpPr txBox="1"/>
          <p:nvPr/>
        </p:nvSpPr>
        <p:spPr>
          <a:xfrm>
            <a:off x="6200321" y="5803901"/>
            <a:ext cx="4131131" cy="246221"/>
          </a:xfrm>
          <a:prstGeom prst="rect">
            <a:avLst/>
          </a:prstGeom>
          <a:noFill/>
        </p:spPr>
        <p:txBody>
          <a:bodyPr wrap="none" lIns="0" tIns="0" rIns="0" bIns="0" rtlCol="0">
            <a:spAutoFit/>
          </a:bodyPr>
          <a:lstStyle/>
          <a:p>
            <a:pPr algn="ctr"/>
            <a:r>
              <a:rPr lang="en-US" sz="1600">
                <a:latin typeface="Segoe UI Semibold" panose="020B0702040204020203" pitchFamily="34" charset="0"/>
                <a:cs typeface="Segoe UI Semibold" panose="020B0702040204020203" pitchFamily="34" charset="0"/>
              </a:rPr>
              <a:t>K. W. v. Armstrong plaintiff Christie </a:t>
            </a:r>
            <a:r>
              <a:rPr lang="en-US" sz="1600" err="1">
                <a:latin typeface="Segoe UI Semibold" panose="020B0702040204020203" pitchFamily="34" charset="0"/>
                <a:cs typeface="Segoe UI Semibold" panose="020B0702040204020203" pitchFamily="34" charset="0"/>
              </a:rPr>
              <a:t>Mathwig</a:t>
            </a:r>
            <a:endParaRPr lang="en-US" sz="160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BE61DE1D-D8ED-4FFE-9954-82B8DEBF855A}"/>
              </a:ext>
              <a:ext uri="{C183D7F6-B498-43B3-948B-1728B52AA6E4}">
                <adec:decorative xmlns:adec="http://schemas.microsoft.com/office/drawing/2017/decorative" val="1"/>
              </a:ext>
            </a:extLst>
          </p:cNvPr>
          <p:cNvSpPr txBox="1"/>
          <p:nvPr/>
        </p:nvSpPr>
        <p:spPr>
          <a:xfrm>
            <a:off x="7987536" y="6508208"/>
            <a:ext cx="3948197" cy="123111"/>
          </a:xfrm>
          <a:prstGeom prst="rect">
            <a:avLst/>
          </a:prstGeom>
          <a:noFill/>
        </p:spPr>
        <p:txBody>
          <a:bodyPr wrap="none" lIns="0" tIns="0" rIns="0" bIns="0" rtlCol="0">
            <a:spAutoFit/>
          </a:bodyPr>
          <a:lstStyle/>
          <a:p>
            <a:pPr algn="r"/>
            <a:r>
              <a:rPr lang="en-US" sz="800" i="1">
                <a:hlinkClick r:id="rId4"/>
              </a:rPr>
              <a:t>https://www.acluidaho.org/sites/default/files/field_documents/class_action_complaint.pdf</a:t>
            </a:r>
            <a:r>
              <a:rPr lang="en-US" sz="800" i="1"/>
              <a:t> </a:t>
            </a:r>
          </a:p>
        </p:txBody>
      </p:sp>
      <p:pic>
        <p:nvPicPr>
          <p:cNvPr id="9" name="Picture 8" descr="Lawsuit letter">
            <a:extLst>
              <a:ext uri="{FF2B5EF4-FFF2-40B4-BE49-F238E27FC236}">
                <a16:creationId xmlns:a16="http://schemas.microsoft.com/office/drawing/2014/main" id="{FBC233AD-432B-408B-856C-818FE0B22516}"/>
              </a:ext>
            </a:extLst>
          </p:cNvPr>
          <p:cNvPicPr>
            <a:picLocks noChangeAspect="1"/>
          </p:cNvPicPr>
          <p:nvPr/>
        </p:nvPicPr>
        <p:blipFill>
          <a:blip r:embed="rId5"/>
          <a:stretch>
            <a:fillRect/>
          </a:stretch>
        </p:blipFill>
        <p:spPr>
          <a:xfrm>
            <a:off x="13582685" y="849301"/>
            <a:ext cx="2227417" cy="1979623"/>
          </a:xfrm>
          <a:prstGeom prst="rect">
            <a:avLst/>
          </a:prstGeom>
        </p:spPr>
      </p:pic>
      <p:sp>
        <p:nvSpPr>
          <p:cNvPr id="11" name="Half Frame 10">
            <a:extLst>
              <a:ext uri="{FF2B5EF4-FFF2-40B4-BE49-F238E27FC236}">
                <a16:creationId xmlns:a16="http://schemas.microsoft.com/office/drawing/2014/main" id="{5A07FE02-5E83-410D-BEF8-A3C1B1901FC6}"/>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2" name="Half Frame 11">
            <a:extLst>
              <a:ext uri="{FF2B5EF4-FFF2-40B4-BE49-F238E27FC236}">
                <a16:creationId xmlns:a16="http://schemas.microsoft.com/office/drawing/2014/main" id="{2222A828-36C0-4E04-B5C8-EFE0A646BBB6}"/>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7960968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610888"/>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4723" y="1608206"/>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03847"/>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802653"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gradFill flip="none" rotWithShape="1">
              <a:gsLst>
                <a:gs pos="0">
                  <a:srgbClr val="000000">
                    <a:alpha val="84000"/>
                  </a:srgbClr>
                </a:gs>
                <a:gs pos="49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alpha val="0"/>
              </a:srgbClr>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a:spLocks noGrp="1"/>
          </p:cNvSpPr>
          <p:nvPr>
            <p:ph type="title" idx="4294967295"/>
          </p:nvPr>
        </p:nvSpPr>
        <p:spPr bwMode="auto">
          <a:xfrm>
            <a:off x="1741013" y="6018965"/>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a:ea typeface="+mn-ea"/>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489194"/>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100731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12998-EAB9-4278-BD6A-59B41E1ACCD6}"/>
              </a:ext>
              <a:ext uri="{C183D7F6-B498-43B3-948B-1728B52AA6E4}">
                <adec:decorative xmlns:adec="http://schemas.microsoft.com/office/drawing/2017/decorative" val="1"/>
              </a:ext>
            </a:extLst>
          </p:cNvPr>
          <p:cNvSpPr>
            <a:spLocks noGrp="1"/>
          </p:cNvSpPr>
          <p:nvPr>
            <p:ph type="title"/>
          </p:nvPr>
        </p:nvSpPr>
        <p:spPr/>
        <p:txBody>
          <a:bodyPr/>
          <a:lstStyle/>
          <a:p>
            <a:r>
              <a:rPr lang="en-IN"/>
              <a:t>Transparency</a:t>
            </a:r>
          </a:p>
        </p:txBody>
      </p:sp>
      <p:sp>
        <p:nvSpPr>
          <p:cNvPr id="3" name="Rectangle 2">
            <a:extLst>
              <a:ext uri="{FF2B5EF4-FFF2-40B4-BE49-F238E27FC236}">
                <a16:creationId xmlns:a16="http://schemas.microsoft.com/office/drawing/2014/main" id="{7977808F-C662-4597-BE1C-FB06A172FD67}"/>
              </a:ext>
            </a:extLst>
          </p:cNvPr>
          <p:cNvSpPr/>
          <p:nvPr/>
        </p:nvSpPr>
        <p:spPr>
          <a:xfrm>
            <a:off x="5372102" y="1757121"/>
            <a:ext cx="6096000" cy="3080074"/>
          </a:xfrm>
          <a:prstGeom prst="rect">
            <a:avLst/>
          </a:prstGeom>
        </p:spPr>
        <p:txBody>
          <a:bodyPr>
            <a:spAutoFit/>
          </a:bodyPr>
          <a:lstStyle/>
          <a:p>
            <a:r>
              <a:rPr lang="en-US" i="1">
                <a:solidFill>
                  <a:srgbClr val="1A1A1A"/>
                </a:solidFill>
                <a:latin typeface="Arial" panose="020B0604020202020204" pitchFamily="34" charset="0"/>
              </a:rPr>
              <a:t>adjective</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having the property of transmitting rays of light through its substance so that bodies situated beyond or behind can be distinctly seen.</a:t>
            </a:r>
          </a:p>
          <a:p>
            <a:endParaRPr lang="en-US">
              <a:solidFill>
                <a:srgbClr val="4A4A4A"/>
              </a:solidFill>
              <a:latin typeface="Arial" panose="020B0604020202020204" pitchFamily="34" charset="0"/>
            </a:endParaRPr>
          </a:p>
          <a:p>
            <a:r>
              <a:rPr lang="en-US">
                <a:solidFill>
                  <a:srgbClr val="1A1A1A"/>
                </a:solidFill>
                <a:latin typeface="Arial" panose="020B0604020202020204" pitchFamily="34" charset="0"/>
              </a:rPr>
              <a:t>admitting the passage of light through interstices.</a:t>
            </a:r>
          </a:p>
          <a:p>
            <a:endParaRPr lang="en-US">
              <a:solidFill>
                <a:srgbClr val="4A4A4A"/>
              </a:solidFill>
              <a:latin typeface="Arial" panose="020B0604020202020204" pitchFamily="34" charset="0"/>
            </a:endParaRPr>
          </a:p>
          <a:p>
            <a:r>
              <a:rPr lang="en-US">
                <a:solidFill>
                  <a:srgbClr val="1A1A1A"/>
                </a:solidFill>
                <a:latin typeface="Arial" panose="020B0604020202020204" pitchFamily="34" charset="0"/>
              </a:rPr>
              <a:t>so sheer as to permit light to pass through; diaphanous.</a:t>
            </a:r>
          </a:p>
          <a:p>
            <a:endParaRPr lang="en-US">
              <a:solidFill>
                <a:srgbClr val="4A4A4A"/>
              </a:solidFill>
              <a:latin typeface="Arial" panose="020B0604020202020204" pitchFamily="34" charset="0"/>
            </a:endParaRPr>
          </a:p>
          <a:p>
            <a:r>
              <a:rPr lang="en-US">
                <a:solidFill>
                  <a:srgbClr val="1A1A1A"/>
                </a:solidFill>
                <a:latin typeface="Arial" panose="020B0604020202020204" pitchFamily="34" charset="0"/>
              </a:rPr>
              <a:t>easily seen through, recognized, or detected:  </a:t>
            </a:r>
            <a:r>
              <a:rPr lang="en-US" i="1">
                <a:solidFill>
                  <a:srgbClr val="4A4A4A"/>
                </a:solidFill>
                <a:latin typeface="Arial" panose="020B0604020202020204" pitchFamily="34" charset="0"/>
              </a:rPr>
              <a:t>transparent excuses.</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4017340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8A5C-4544-4EC2-8D92-85C8C76D102E}"/>
              </a:ext>
              <a:ext uri="{C183D7F6-B498-43B3-948B-1728B52AA6E4}">
                <adec:decorative xmlns:adec="http://schemas.microsoft.com/office/drawing/2017/decorative" val="1"/>
              </a:ext>
            </a:extLst>
          </p:cNvPr>
          <p:cNvSpPr>
            <a:spLocks noGrp="1"/>
          </p:cNvSpPr>
          <p:nvPr>
            <p:ph type="title"/>
          </p:nvPr>
        </p:nvSpPr>
        <p:spPr>
          <a:xfrm>
            <a:off x="588263" y="3071387"/>
            <a:ext cx="3183637" cy="557212"/>
          </a:xfrm>
        </p:spPr>
        <p:txBody>
          <a:bodyPr/>
          <a:lstStyle/>
          <a:p>
            <a:pPr>
              <a:spcBef>
                <a:spcPts val="400"/>
              </a:spcBef>
            </a:pPr>
            <a:r>
              <a:rPr lang="en-US"/>
              <a:t>Today’s Debate</a:t>
            </a:r>
            <a:endParaRPr lang="en-US" sz="2000">
              <a:latin typeface="+mn-lt"/>
            </a:endParaRPr>
          </a:p>
        </p:txBody>
      </p:sp>
      <p:sp>
        <p:nvSpPr>
          <p:cNvPr id="7" name="Rectangle 6">
            <a:extLst>
              <a:ext uri="{FF2B5EF4-FFF2-40B4-BE49-F238E27FC236}">
                <a16:creationId xmlns:a16="http://schemas.microsoft.com/office/drawing/2014/main" id="{37B3F56E-C20A-4F9F-BD38-B307DCBEE095}"/>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sian police on their duty with their shades that has a camera on it">
            <a:extLst>
              <a:ext uri="{FF2B5EF4-FFF2-40B4-BE49-F238E27FC236}">
                <a16:creationId xmlns:a16="http://schemas.microsoft.com/office/drawing/2014/main" id="{3CEED9C7-E585-44D2-A008-F0EBD877B6C6}"/>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t="6942" b="11890"/>
          <a:stretch/>
        </p:blipFill>
        <p:spPr>
          <a:xfrm>
            <a:off x="4583086" y="218760"/>
            <a:ext cx="3957135" cy="2166047"/>
          </a:xfrm>
          <a:prstGeom prst="rect">
            <a:avLst/>
          </a:prstGeom>
        </p:spPr>
      </p:pic>
      <p:pic>
        <p:nvPicPr>
          <p:cNvPr id="9" name="Picture 8" descr="People in a market and their face are scanned">
            <a:extLst>
              <a:ext uri="{FF2B5EF4-FFF2-40B4-BE49-F238E27FC236}">
                <a16:creationId xmlns:a16="http://schemas.microsoft.com/office/drawing/2014/main" id="{1ACF434D-8C23-4DD5-BABE-D18C3E04A072}"/>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t="15647"/>
          <a:stretch/>
        </p:blipFill>
        <p:spPr>
          <a:xfrm>
            <a:off x="8138997" y="219234"/>
            <a:ext cx="3803615" cy="2146592"/>
          </a:xfrm>
          <a:prstGeom prst="rect">
            <a:avLst/>
          </a:prstGeom>
        </p:spPr>
      </p:pic>
      <p:pic>
        <p:nvPicPr>
          <p:cNvPr id="18" name="Picture 17" descr="Facial scan of the former president of The United State, Barrack Obama">
            <a:extLst>
              <a:ext uri="{FF2B5EF4-FFF2-40B4-BE49-F238E27FC236}">
                <a16:creationId xmlns:a16="http://schemas.microsoft.com/office/drawing/2014/main" id="{CD8AF1A7-F2D8-424F-A316-A922EAF82326}"/>
              </a:ext>
              <a:ext uri="{C183D7F6-B498-43B3-948B-1728B52AA6E4}">
                <adec:decorative xmlns:adec="http://schemas.microsoft.com/office/drawing/2017/decorative" val="0"/>
              </a:ext>
            </a:extLst>
          </p:cNvPr>
          <p:cNvPicPr>
            <a:picLocks noChangeAspect="1"/>
          </p:cNvPicPr>
          <p:nvPr/>
        </p:nvPicPr>
        <p:blipFill rotWithShape="1">
          <a:blip r:embed="rId5"/>
          <a:srcRect l="306" t="33801" r="47989" b="33913"/>
          <a:stretch/>
        </p:blipFill>
        <p:spPr>
          <a:xfrm>
            <a:off x="4583086" y="2385088"/>
            <a:ext cx="3875314" cy="2069175"/>
          </a:xfrm>
          <a:prstGeom prst="rect">
            <a:avLst/>
          </a:prstGeom>
        </p:spPr>
      </p:pic>
      <p:pic>
        <p:nvPicPr>
          <p:cNvPr id="10" name="Picture 9" descr="Ariel view from a drone with a target point">
            <a:extLst>
              <a:ext uri="{FF2B5EF4-FFF2-40B4-BE49-F238E27FC236}">
                <a16:creationId xmlns:a16="http://schemas.microsoft.com/office/drawing/2014/main" id="{25C71863-862D-4D88-97CB-F4D23633FD5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969" y="2330464"/>
            <a:ext cx="3801643" cy="2144159"/>
          </a:xfrm>
          <a:prstGeom prst="rect">
            <a:avLst/>
          </a:prstGeom>
        </p:spPr>
      </p:pic>
      <p:grpSp>
        <p:nvGrpSpPr>
          <p:cNvPr id="12" name="Group 11" descr="Two drug possession arrests:&#10;Dylan Fugett with Low Risk of 3 and Bernard Parker with High Risk of 10">
            <a:extLst>
              <a:ext uri="{FF2B5EF4-FFF2-40B4-BE49-F238E27FC236}">
                <a16:creationId xmlns:a16="http://schemas.microsoft.com/office/drawing/2014/main" id="{6E84197D-64B1-4813-811C-ADB3EEF22E3D}"/>
              </a:ext>
              <a:ext uri="{C183D7F6-B498-43B3-948B-1728B52AA6E4}">
                <adec:decorative xmlns:adec="http://schemas.microsoft.com/office/drawing/2017/decorative" val="0"/>
              </a:ext>
            </a:extLst>
          </p:cNvPr>
          <p:cNvGrpSpPr/>
          <p:nvPr/>
        </p:nvGrpSpPr>
        <p:grpSpPr>
          <a:xfrm>
            <a:off x="9455970" y="4455225"/>
            <a:ext cx="2489287" cy="2069400"/>
            <a:chOff x="2219325" y="2068616"/>
            <a:chExt cx="2441226" cy="2020986"/>
          </a:xfrm>
        </p:grpSpPr>
        <p:sp>
          <p:nvSpPr>
            <p:cNvPr id="13" name="Rectangle 12">
              <a:extLst>
                <a:ext uri="{FF2B5EF4-FFF2-40B4-BE49-F238E27FC236}">
                  <a16:creationId xmlns:a16="http://schemas.microsoft.com/office/drawing/2014/main" id="{698877F9-D4C6-4B77-98EF-57A59FD21DC2}"/>
                </a:ext>
              </a:extLst>
            </p:cNvPr>
            <p:cNvSpPr/>
            <p:nvPr/>
          </p:nvSpPr>
          <p:spPr bwMode="auto">
            <a:xfrm>
              <a:off x="2219325" y="2068616"/>
              <a:ext cx="2441226" cy="2020986"/>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265F7E76-995C-480A-A05B-B1F60D812D5E}"/>
                </a:ext>
              </a:extLst>
            </p:cNvPr>
            <p:cNvPicPr>
              <a:picLocks noChangeAspect="1"/>
            </p:cNvPicPr>
            <p:nvPr/>
          </p:nvPicPr>
          <p:blipFill>
            <a:blip r:embed="rId7"/>
            <a:stretch>
              <a:fillRect/>
            </a:stretch>
          </p:blipFill>
          <p:spPr>
            <a:xfrm>
              <a:off x="2468388" y="2126854"/>
              <a:ext cx="1971674" cy="1945150"/>
            </a:xfrm>
            <a:prstGeom prst="rect">
              <a:avLst/>
            </a:prstGeom>
          </p:spPr>
        </p:pic>
      </p:grpSp>
      <p:sp>
        <p:nvSpPr>
          <p:cNvPr id="15" name="Half Frame 14">
            <a:extLst>
              <a:ext uri="{FF2B5EF4-FFF2-40B4-BE49-F238E27FC236}">
                <a16:creationId xmlns:a16="http://schemas.microsoft.com/office/drawing/2014/main" id="{6B74164D-6919-4001-8FD4-01C7D8BB20C6}"/>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6" name="Half Frame 15">
            <a:extLst>
              <a:ext uri="{FF2B5EF4-FFF2-40B4-BE49-F238E27FC236}">
                <a16:creationId xmlns:a16="http://schemas.microsoft.com/office/drawing/2014/main" id="{E3BD756C-431D-4D4E-B46D-5254D31E2F32}"/>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17" name="Picture 16" descr="bing webpage searching for CEO">
            <a:extLst>
              <a:ext uri="{FF2B5EF4-FFF2-40B4-BE49-F238E27FC236}">
                <a16:creationId xmlns:a16="http://schemas.microsoft.com/office/drawing/2014/main" id="{B5AB38B3-0903-4C50-BE42-CF82EC20661E}"/>
              </a:ext>
              <a:ext uri="{C183D7F6-B498-43B3-948B-1728B52AA6E4}">
                <adec:decorative xmlns:adec="http://schemas.microsoft.com/office/drawing/2017/decorative" val="0"/>
              </a:ext>
            </a:extLst>
          </p:cNvPr>
          <p:cNvPicPr>
            <a:picLocks noChangeAspect="1"/>
          </p:cNvPicPr>
          <p:nvPr/>
        </p:nvPicPr>
        <p:blipFill rotWithShape="1">
          <a:blip r:embed="rId8"/>
          <a:srcRect r="2133" b="21187"/>
          <a:stretch/>
        </p:blipFill>
        <p:spPr>
          <a:xfrm>
            <a:off x="4588377" y="4480356"/>
            <a:ext cx="4867592" cy="2077923"/>
          </a:xfrm>
          <a:prstGeom prst="rect">
            <a:avLst/>
          </a:prstGeom>
        </p:spPr>
      </p:pic>
    </p:spTree>
    <p:extLst>
      <p:ext uri="{BB962C8B-B14F-4D97-AF65-F5344CB8AC3E}">
        <p14:creationId xmlns:p14="http://schemas.microsoft.com/office/powerpoint/2010/main" val="28516567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8695B9-FF49-4F0F-9F87-6DBF5B73EBA2}"/>
              </a:ext>
              <a:ext uri="{C183D7F6-B498-43B3-948B-1728B52AA6E4}">
                <adec:decorative xmlns:adec="http://schemas.microsoft.com/office/drawing/2017/decorative" val="1"/>
              </a:ext>
            </a:extLst>
          </p:cNvPr>
          <p:cNvSpPr>
            <a:spLocks noGrp="1"/>
          </p:cNvSpPr>
          <p:nvPr>
            <p:ph type="title"/>
          </p:nvPr>
        </p:nvSpPr>
        <p:spPr/>
        <p:txBody>
          <a:bodyPr/>
          <a:lstStyle/>
          <a:p>
            <a:r>
              <a:rPr lang="en-IN"/>
              <a:t>Transparency</a:t>
            </a:r>
          </a:p>
        </p:txBody>
      </p:sp>
      <p:sp>
        <p:nvSpPr>
          <p:cNvPr id="9" name="Rectangle 8">
            <a:extLst>
              <a:ext uri="{FF2B5EF4-FFF2-40B4-BE49-F238E27FC236}">
                <a16:creationId xmlns:a16="http://schemas.microsoft.com/office/drawing/2014/main" id="{8F4AE859-C995-4D38-80C6-9C63DA586E4E}"/>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Screenshot of The Verge Article &quot;Palantir has secretly been using New Orleans to test its predictive policing technology">
            <a:extLst>
              <a:ext uri="{FF2B5EF4-FFF2-40B4-BE49-F238E27FC236}">
                <a16:creationId xmlns:a16="http://schemas.microsoft.com/office/drawing/2014/main" id="{3A68F03C-8E1C-4F27-80EA-5C55B7277277}"/>
              </a:ext>
            </a:extLst>
          </p:cNvPr>
          <p:cNvGrpSpPr>
            <a:grpSpLocks noChangeAspect="1"/>
          </p:cNvGrpSpPr>
          <p:nvPr/>
        </p:nvGrpSpPr>
        <p:grpSpPr>
          <a:xfrm>
            <a:off x="4674418" y="1527629"/>
            <a:ext cx="7182934" cy="3802742"/>
            <a:chOff x="4951562" y="1340352"/>
            <a:chExt cx="6616460" cy="3562507"/>
          </a:xfrm>
        </p:grpSpPr>
        <p:pic>
          <p:nvPicPr>
            <p:cNvPr id="4" name="Picture 3">
              <a:extLst>
                <a:ext uri="{FF2B5EF4-FFF2-40B4-BE49-F238E27FC236}">
                  <a16:creationId xmlns:a16="http://schemas.microsoft.com/office/drawing/2014/main" id="{EF887BB4-DA5E-4C62-9306-80E45756C956}"/>
                </a:ext>
              </a:extLst>
            </p:cNvPr>
            <p:cNvPicPr>
              <a:picLocks noChangeAspect="1"/>
            </p:cNvPicPr>
            <p:nvPr/>
          </p:nvPicPr>
          <p:blipFill>
            <a:blip r:embed="rId3"/>
            <a:stretch>
              <a:fillRect/>
            </a:stretch>
          </p:blipFill>
          <p:spPr>
            <a:xfrm>
              <a:off x="4951562" y="1340352"/>
              <a:ext cx="6616460" cy="614790"/>
            </a:xfrm>
            <a:prstGeom prst="rect">
              <a:avLst/>
            </a:prstGeom>
          </p:spPr>
        </p:pic>
        <p:pic>
          <p:nvPicPr>
            <p:cNvPr id="3" name="Picture 2">
              <a:extLst>
                <a:ext uri="{FF2B5EF4-FFF2-40B4-BE49-F238E27FC236}">
                  <a16:creationId xmlns:a16="http://schemas.microsoft.com/office/drawing/2014/main" id="{E5A9CEEE-31D0-4BA8-9115-7EE93CC8261F}"/>
                </a:ext>
              </a:extLst>
            </p:cNvPr>
            <p:cNvPicPr>
              <a:picLocks noChangeAspect="1"/>
            </p:cNvPicPr>
            <p:nvPr/>
          </p:nvPicPr>
          <p:blipFill>
            <a:blip r:embed="rId4"/>
            <a:stretch>
              <a:fillRect/>
            </a:stretch>
          </p:blipFill>
          <p:spPr>
            <a:xfrm>
              <a:off x="4951562" y="1955141"/>
              <a:ext cx="6616460" cy="2947718"/>
            </a:xfrm>
            <a:prstGeom prst="rect">
              <a:avLst/>
            </a:prstGeom>
          </p:spPr>
        </p:pic>
      </p:grpSp>
      <p:sp>
        <p:nvSpPr>
          <p:cNvPr id="7" name="Half Frame 6">
            <a:extLst>
              <a:ext uri="{FF2B5EF4-FFF2-40B4-BE49-F238E27FC236}">
                <a16:creationId xmlns:a16="http://schemas.microsoft.com/office/drawing/2014/main" id="{CE653093-335D-4794-AF60-247022E74C19}"/>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8" name="Half Frame 7">
            <a:extLst>
              <a:ext uri="{FF2B5EF4-FFF2-40B4-BE49-F238E27FC236}">
                <a16:creationId xmlns:a16="http://schemas.microsoft.com/office/drawing/2014/main" id="{6C5348A8-F4F6-44DA-8B92-7B535531A65E}"/>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9886120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610888"/>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4723" y="1608206"/>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603847"/>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647078"/>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481938"/>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805916"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929872"/>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460165"/>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en-US" sz="1600" b="1">
                <a:gradFill>
                  <a:gsLst>
                    <a:gs pos="0">
                      <a:srgbClr val="FFFFFF">
                        <a:alpha val="0"/>
                      </a:srgbClr>
                    </a:gs>
                    <a:gs pos="100000">
                      <a:srgbClr val="FFFFFF">
                        <a:alpha val="0"/>
                      </a:srgbClr>
                    </a:gs>
                  </a:gsLst>
                  <a:lin ang="5400000" scaled="0"/>
                </a:gra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806363"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950" y="3429001"/>
            <a:ext cx="5806701" cy="3135853"/>
            <a:chOff x="4937075"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4937075" y="3429001"/>
              <a:ext cx="5806701" cy="3135853"/>
            </a:xfrm>
            <a:prstGeom prst="rect">
              <a:avLst/>
            </a:prstGeom>
            <a:gradFill flip="none" rotWithShape="1">
              <a:gsLst>
                <a:gs pos="0">
                  <a:srgbClr val="000000">
                    <a:alpha val="84000"/>
                  </a:srgbClr>
                </a:gs>
                <a:gs pos="49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876164"/>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alpha val="0"/>
              </a:srgbClr>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a:spLocks noGrp="1"/>
          </p:cNvSpPr>
          <p:nvPr>
            <p:ph type="title" idx="4294967295"/>
          </p:nvPr>
        </p:nvSpPr>
        <p:spPr bwMode="auto">
          <a:xfrm>
            <a:off x="7543664" y="6018965"/>
            <a:ext cx="2903272" cy="282990"/>
          </a:xfrm>
          <a:prstGeom prst="rect">
            <a:avLst/>
          </a:prstGeom>
          <a:no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a:ea typeface="+mn-ea"/>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p:cNvSpPr>
          <p:nvPr/>
        </p:nvSpPr>
        <p:spPr>
          <a:xfrm>
            <a:off x="4026694" y="3121224"/>
            <a:ext cx="4138613" cy="615553"/>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a:gradFill>
                  <a:gsLst>
                    <a:gs pos="1250">
                      <a:schemeClr val="bg1">
                        <a:alpha val="0"/>
                      </a:schemeClr>
                    </a:gs>
                    <a:gs pos="100000">
                      <a:schemeClr val="bg1">
                        <a:alpha val="0"/>
                      </a:schemeClr>
                    </a:gs>
                  </a:gsLst>
                  <a:lin ang="5400000" scaled="0"/>
                </a:gradFill>
              </a:rPr>
              <a:t>The ethics of AI</a:t>
            </a:r>
          </a:p>
        </p:txBody>
      </p:sp>
    </p:spTree>
    <p:extLst>
      <p:ext uri="{BB962C8B-B14F-4D97-AF65-F5344CB8AC3E}">
        <p14:creationId xmlns:p14="http://schemas.microsoft.com/office/powerpoint/2010/main" val="31903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B577479-F07D-43F6-B05E-D6525F91D6FA}"/>
              </a:ext>
              <a:ext uri="{C183D7F6-B498-43B3-948B-1728B52AA6E4}">
                <adec:decorative xmlns:adec="http://schemas.microsoft.com/office/drawing/2017/decorative" val="1"/>
              </a:ext>
            </a:extLst>
          </p:cNvPr>
          <p:cNvSpPr>
            <a:spLocks noGrp="1"/>
          </p:cNvSpPr>
          <p:nvPr>
            <p:ph type="title"/>
          </p:nvPr>
        </p:nvSpPr>
        <p:spPr/>
        <p:txBody>
          <a:bodyPr/>
          <a:lstStyle/>
          <a:p>
            <a:r>
              <a:rPr lang="en-IN"/>
              <a:t>Accountability</a:t>
            </a:r>
          </a:p>
        </p:txBody>
      </p:sp>
      <p:grpSp>
        <p:nvGrpSpPr>
          <p:cNvPr id="6" name="Group 5">
            <a:extLst>
              <a:ext uri="{FF2B5EF4-FFF2-40B4-BE49-F238E27FC236}">
                <a16:creationId xmlns:a16="http://schemas.microsoft.com/office/drawing/2014/main" id="{8342BDDF-5470-479C-B87D-E05989B3E080}"/>
              </a:ext>
              <a:ext uri="{C183D7F6-B498-43B3-948B-1728B52AA6E4}">
                <adec:decorative xmlns:adec="http://schemas.microsoft.com/office/drawing/2017/decorative" val="1"/>
              </a:ext>
            </a:extLst>
          </p:cNvPr>
          <p:cNvGrpSpPr/>
          <p:nvPr/>
        </p:nvGrpSpPr>
        <p:grpSpPr>
          <a:xfrm>
            <a:off x="13857828" y="1553742"/>
            <a:ext cx="6203607" cy="4594169"/>
            <a:chOff x="4994976" y="1153761"/>
            <a:chExt cx="6203607" cy="4594169"/>
          </a:xfrm>
        </p:grpSpPr>
        <p:sp>
          <p:nvSpPr>
            <p:cNvPr id="4" name="TextBox 3">
              <a:extLst>
                <a:ext uri="{FF2B5EF4-FFF2-40B4-BE49-F238E27FC236}">
                  <a16:creationId xmlns:a16="http://schemas.microsoft.com/office/drawing/2014/main" id="{D29028CC-61BB-4538-AF33-3B9B739F869A}"/>
                </a:ext>
              </a:extLst>
            </p:cNvPr>
            <p:cNvSpPr txBox="1"/>
            <p:nvPr/>
          </p:nvSpPr>
          <p:spPr>
            <a:xfrm>
              <a:off x="4994976" y="1153761"/>
              <a:ext cx="290945" cy="2123658"/>
            </a:xfrm>
            <a:prstGeom prst="rect">
              <a:avLst/>
            </a:prstGeom>
            <a:noFill/>
          </p:spPr>
          <p:txBody>
            <a:bodyPr wrap="square" lIns="0" tIns="0" rIns="0" bIns="0" rtlCol="0">
              <a:spAutoFit/>
            </a:bodyPr>
            <a:lstStyle/>
            <a:p>
              <a:pPr algn="l"/>
              <a:r>
                <a:rPr lang="en-US" sz="13800">
                  <a:solidFill>
                    <a:schemeClr val="bg1"/>
                  </a:solidFill>
                  <a:latin typeface="Arial Narrow" panose="020B0606020202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21E2EFD7-7217-470A-85E8-04C467C4C160}"/>
                </a:ext>
              </a:extLst>
            </p:cNvPr>
            <p:cNvSpPr txBox="1"/>
            <p:nvPr/>
          </p:nvSpPr>
          <p:spPr>
            <a:xfrm>
              <a:off x="5556319" y="1704478"/>
              <a:ext cx="5642264" cy="3447098"/>
            </a:xfrm>
            <a:prstGeom prst="rect">
              <a:avLst/>
            </a:prstGeom>
            <a:noFill/>
          </p:spPr>
          <p:txBody>
            <a:bodyPr wrap="square" lIns="0" tIns="0" rIns="0" bIns="0" rtlCol="0">
              <a:spAutoFit/>
            </a:bodyPr>
            <a:lstStyle/>
            <a:p>
              <a:r>
                <a:rPr lang="en-US" sz="2800">
                  <a:solidFill>
                    <a:schemeClr val="bg1"/>
                  </a:solidFill>
                  <a:latin typeface="Segoe UI Light" panose="020B0502040204020203" pitchFamily="34" charset="0"/>
                  <a:cs typeface="Segoe UI Light" panose="020B0502040204020203" pitchFamily="34" charset="0"/>
                </a:rPr>
                <a:t>Whom do I sue when I get hit by a driverless car? What if a medical robot gives a patient the wrong drug? What if my vacuum robot sucks up my hair while I am napping on the floor (as actually happened to a woman in South Korea recently)? And can a robot commit a war crime?</a:t>
              </a:r>
              <a:endParaRPr lang="en-US" sz="3200">
                <a:solidFill>
                  <a:schemeClr val="bg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1F90E60-263F-4156-BCB3-29784B1CB514}"/>
                </a:ext>
              </a:extLst>
            </p:cNvPr>
            <p:cNvSpPr txBox="1"/>
            <p:nvPr/>
          </p:nvSpPr>
          <p:spPr>
            <a:xfrm rot="10800000">
              <a:off x="10757727" y="3624272"/>
              <a:ext cx="290945" cy="2123658"/>
            </a:xfrm>
            <a:prstGeom prst="rect">
              <a:avLst/>
            </a:prstGeom>
            <a:noFill/>
          </p:spPr>
          <p:txBody>
            <a:bodyPr wrap="square" lIns="0" tIns="0" rIns="0" bIns="0" rtlCol="0">
              <a:spAutoFit/>
            </a:bodyPr>
            <a:lstStyle/>
            <a:p>
              <a:pPr algn="l"/>
              <a:r>
                <a:rPr lang="en-US" sz="13800">
                  <a:solidFill>
                    <a:schemeClr val="bg1"/>
                  </a:solidFill>
                  <a:latin typeface="Arial Narrow" panose="020B0606020202030204" pitchFamily="34" charset="0"/>
                  <a:cs typeface="Times New Roman" panose="02020603050405020304" pitchFamily="18" charset="0"/>
                </a:rPr>
                <a:t>“</a:t>
              </a:r>
            </a:p>
          </p:txBody>
        </p:sp>
      </p:grpSp>
      <p:sp>
        <p:nvSpPr>
          <p:cNvPr id="2" name="Rectangle 1">
            <a:extLst>
              <a:ext uri="{FF2B5EF4-FFF2-40B4-BE49-F238E27FC236}">
                <a16:creationId xmlns:a16="http://schemas.microsoft.com/office/drawing/2014/main" id="{EBF79869-13C2-4DBA-8DAE-DBD8E1B1F5A8}"/>
              </a:ext>
            </a:extLst>
          </p:cNvPr>
          <p:cNvSpPr/>
          <p:nvPr/>
        </p:nvSpPr>
        <p:spPr>
          <a:xfrm>
            <a:off x="5139972" y="2573855"/>
            <a:ext cx="6096000" cy="1450397"/>
          </a:xfrm>
          <a:prstGeom prst="rect">
            <a:avLst/>
          </a:prstGeom>
        </p:spPr>
        <p:txBody>
          <a:bodyPr>
            <a:spAutoFit/>
          </a:bodyPr>
          <a:lstStyle/>
          <a:p>
            <a:r>
              <a:rPr lang="en-US" i="1">
                <a:solidFill>
                  <a:srgbClr val="1A1A1A"/>
                </a:solidFill>
                <a:latin typeface="Arial" panose="020B0604020202020204" pitchFamily="34" charset="0"/>
              </a:rPr>
              <a:t>adjective</a:t>
            </a:r>
            <a:endParaRPr lang="en-US" b="1">
              <a:solidFill>
                <a:srgbClr val="4A4A4A"/>
              </a:solidFill>
              <a:latin typeface="Arial" panose="020B0604020202020204" pitchFamily="34" charset="0"/>
            </a:endParaRPr>
          </a:p>
          <a:p>
            <a:r>
              <a:rPr lang="en-US">
                <a:solidFill>
                  <a:srgbClr val="1A1A1A"/>
                </a:solidFill>
                <a:latin typeface="Arial" panose="020B0604020202020204" pitchFamily="34" charset="0"/>
              </a:rPr>
              <a:t>subject to the obligation to report, explain, or justify something; responsible; answerable.</a:t>
            </a:r>
          </a:p>
          <a:p>
            <a:endParaRPr lang="en-US">
              <a:solidFill>
                <a:srgbClr val="4A4A4A"/>
              </a:solidFill>
              <a:latin typeface="Arial" panose="020B0604020202020204" pitchFamily="34" charset="0"/>
            </a:endParaRPr>
          </a:p>
          <a:p>
            <a:r>
              <a:rPr lang="en-US">
                <a:solidFill>
                  <a:srgbClr val="1A1A1A"/>
                </a:solidFill>
                <a:latin typeface="Arial" panose="020B0604020202020204" pitchFamily="34" charset="0"/>
              </a:rPr>
              <a:t>capable of being explained; explicable; explainable.</a:t>
            </a:r>
            <a:endParaRPr lang="en-US" b="0" i="0">
              <a:solidFill>
                <a:srgbClr val="4A4A4A"/>
              </a:solidFill>
              <a:effectLst/>
              <a:latin typeface="Arial" panose="020B0604020202020204" pitchFamily="34" charset="0"/>
            </a:endParaRPr>
          </a:p>
        </p:txBody>
      </p:sp>
    </p:spTree>
    <p:extLst>
      <p:ext uri="{BB962C8B-B14F-4D97-AF65-F5344CB8AC3E}">
        <p14:creationId xmlns:p14="http://schemas.microsoft.com/office/powerpoint/2010/main" val="16841974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B577479-F07D-43F6-B05E-D6525F91D6FA}"/>
              </a:ext>
              <a:ext uri="{C183D7F6-B498-43B3-948B-1728B52AA6E4}">
                <adec:decorative xmlns:adec="http://schemas.microsoft.com/office/drawing/2017/decorative" val="1"/>
              </a:ext>
            </a:extLst>
          </p:cNvPr>
          <p:cNvSpPr>
            <a:spLocks noGrp="1"/>
          </p:cNvSpPr>
          <p:nvPr>
            <p:ph type="title"/>
          </p:nvPr>
        </p:nvSpPr>
        <p:spPr/>
        <p:txBody>
          <a:bodyPr/>
          <a:lstStyle/>
          <a:p>
            <a:r>
              <a:rPr lang="en-IN"/>
              <a:t>Accountability</a:t>
            </a:r>
          </a:p>
        </p:txBody>
      </p:sp>
      <p:sp>
        <p:nvSpPr>
          <p:cNvPr id="23" name="Rectangle 22">
            <a:extLst>
              <a:ext uri="{FF2B5EF4-FFF2-40B4-BE49-F238E27FC236}">
                <a16:creationId xmlns:a16="http://schemas.microsoft.com/office/drawing/2014/main" id="{DDA75BFD-66D4-4112-B360-FA6947357C04}"/>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Interior tesla showing road navigation.">
            <a:extLst>
              <a:ext uri="{FF2B5EF4-FFF2-40B4-BE49-F238E27FC236}">
                <a16:creationId xmlns:a16="http://schemas.microsoft.com/office/drawing/2014/main" id="{BF6EBE89-3660-44BA-9784-6A9DCE0193F5}"/>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8308" t="2609" r="29591" b="3616"/>
          <a:stretch/>
        </p:blipFill>
        <p:spPr>
          <a:xfrm>
            <a:off x="4568370" y="190834"/>
            <a:ext cx="7395030" cy="6476333"/>
          </a:xfrm>
          <a:prstGeom prst="rect">
            <a:avLst/>
          </a:prstGeom>
        </p:spPr>
      </p:pic>
      <p:grpSp>
        <p:nvGrpSpPr>
          <p:cNvPr id="20" name="Group 19" descr="Website screenshot of The Washington Post and The globe and mail about who to blame when a driverless car crash">
            <a:extLst>
              <a:ext uri="{FF2B5EF4-FFF2-40B4-BE49-F238E27FC236}">
                <a16:creationId xmlns:a16="http://schemas.microsoft.com/office/drawing/2014/main" id="{9688EEDC-BE0F-43DE-A501-49DD7E4835E1}"/>
              </a:ext>
              <a:ext uri="{C183D7F6-B498-43B3-948B-1728B52AA6E4}">
                <adec:decorative xmlns:adec="http://schemas.microsoft.com/office/drawing/2017/decorative" val="0"/>
              </a:ext>
            </a:extLst>
          </p:cNvPr>
          <p:cNvGrpSpPr/>
          <p:nvPr/>
        </p:nvGrpSpPr>
        <p:grpSpPr>
          <a:xfrm>
            <a:off x="4568371" y="190834"/>
            <a:ext cx="7395030" cy="6476332"/>
            <a:chOff x="4559659" y="-972"/>
            <a:chExt cx="7632341" cy="6684162"/>
          </a:xfrm>
        </p:grpSpPr>
        <p:sp>
          <p:nvSpPr>
            <p:cNvPr id="5" name="Rectangle 4">
              <a:extLst>
                <a:ext uri="{FF2B5EF4-FFF2-40B4-BE49-F238E27FC236}">
                  <a16:creationId xmlns:a16="http://schemas.microsoft.com/office/drawing/2014/main" id="{ABE0CE4E-C2A4-4FD7-8732-7A5FFE69D0E3}"/>
                </a:ext>
              </a:extLst>
            </p:cNvPr>
            <p:cNvSpPr/>
            <p:nvPr/>
          </p:nvSpPr>
          <p:spPr bwMode="auto">
            <a:xfrm>
              <a:off x="4559659" y="-972"/>
              <a:ext cx="7632341" cy="6684162"/>
            </a:xfrm>
            <a:prstGeom prst="rect">
              <a:avLst/>
            </a:prstGeom>
            <a:solidFill>
              <a:srgbClr val="00205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39F97A2-53D4-4410-8350-DBA30BA94982}"/>
                </a:ext>
              </a:extLst>
            </p:cNvPr>
            <p:cNvGrpSpPr/>
            <p:nvPr/>
          </p:nvGrpSpPr>
          <p:grpSpPr>
            <a:xfrm>
              <a:off x="5005503" y="1064764"/>
              <a:ext cx="6778485" cy="1808405"/>
              <a:chOff x="5101787" y="1705722"/>
              <a:chExt cx="6778485" cy="1808405"/>
            </a:xfrm>
          </p:grpSpPr>
          <p:grpSp>
            <p:nvGrpSpPr>
              <p:cNvPr id="12" name="Group 11">
                <a:extLst>
                  <a:ext uri="{FF2B5EF4-FFF2-40B4-BE49-F238E27FC236}">
                    <a16:creationId xmlns:a16="http://schemas.microsoft.com/office/drawing/2014/main" id="{D349828C-2322-43BA-84CA-AA3108ED0DDE}"/>
                  </a:ext>
                </a:extLst>
              </p:cNvPr>
              <p:cNvGrpSpPr/>
              <p:nvPr/>
            </p:nvGrpSpPr>
            <p:grpSpPr>
              <a:xfrm>
                <a:off x="5101787" y="1705722"/>
                <a:ext cx="6778485" cy="587754"/>
                <a:chOff x="3286842" y="3029776"/>
                <a:chExt cx="6778485" cy="587754"/>
              </a:xfrm>
            </p:grpSpPr>
            <p:pic>
              <p:nvPicPr>
                <p:cNvPr id="11" name="Picture 10">
                  <a:extLst>
                    <a:ext uri="{FF2B5EF4-FFF2-40B4-BE49-F238E27FC236}">
                      <a16:creationId xmlns:a16="http://schemas.microsoft.com/office/drawing/2014/main" id="{D0E619CB-AD85-4C0F-8FE5-EC9BFD174FEF}"/>
                    </a:ext>
                  </a:extLst>
                </p:cNvPr>
                <p:cNvPicPr>
                  <a:picLocks noChangeAspect="1"/>
                </p:cNvPicPr>
                <p:nvPr/>
              </p:nvPicPr>
              <p:blipFill rotWithShape="1">
                <a:blip r:embed="rId4"/>
                <a:srcRect r="82119"/>
                <a:stretch/>
              </p:blipFill>
              <p:spPr>
                <a:xfrm>
                  <a:off x="3286842" y="3029776"/>
                  <a:ext cx="2180088" cy="586781"/>
                </a:xfrm>
                <a:prstGeom prst="rect">
                  <a:avLst/>
                </a:prstGeom>
              </p:spPr>
            </p:pic>
            <p:pic>
              <p:nvPicPr>
                <p:cNvPr id="10" name="Picture 9">
                  <a:extLst>
                    <a:ext uri="{FF2B5EF4-FFF2-40B4-BE49-F238E27FC236}">
                      <a16:creationId xmlns:a16="http://schemas.microsoft.com/office/drawing/2014/main" id="{7C2E18C5-18D6-4CEA-8656-DD1A316A6262}"/>
                    </a:ext>
                  </a:extLst>
                </p:cNvPr>
                <p:cNvPicPr>
                  <a:picLocks noChangeAspect="1"/>
                </p:cNvPicPr>
                <p:nvPr/>
              </p:nvPicPr>
              <p:blipFill rotWithShape="1">
                <a:blip r:embed="rId4"/>
                <a:srcRect l="44374" r="17445"/>
                <a:stretch/>
              </p:blipFill>
              <p:spPr>
                <a:xfrm>
                  <a:off x="5410200" y="3030749"/>
                  <a:ext cx="4655127" cy="586781"/>
                </a:xfrm>
                <a:prstGeom prst="rect">
                  <a:avLst/>
                </a:prstGeom>
              </p:spPr>
            </p:pic>
          </p:grpSp>
          <p:pic>
            <p:nvPicPr>
              <p:cNvPr id="13" name="Picture 12">
                <a:extLst>
                  <a:ext uri="{FF2B5EF4-FFF2-40B4-BE49-F238E27FC236}">
                    <a16:creationId xmlns:a16="http://schemas.microsoft.com/office/drawing/2014/main" id="{76B150BA-F587-48F7-B42E-4BDC6D608501}"/>
                  </a:ext>
                </a:extLst>
              </p:cNvPr>
              <p:cNvPicPr>
                <a:picLocks noChangeAspect="1"/>
              </p:cNvPicPr>
              <p:nvPr/>
            </p:nvPicPr>
            <p:blipFill>
              <a:blip r:embed="rId5"/>
              <a:stretch>
                <a:fillRect/>
              </a:stretch>
            </p:blipFill>
            <p:spPr>
              <a:xfrm>
                <a:off x="5114798" y="2292502"/>
                <a:ext cx="6765474" cy="761707"/>
              </a:xfrm>
              <a:prstGeom prst="rect">
                <a:avLst/>
              </a:prstGeom>
            </p:spPr>
          </p:pic>
          <p:pic>
            <p:nvPicPr>
              <p:cNvPr id="14" name="Picture 13">
                <a:extLst>
                  <a:ext uri="{FF2B5EF4-FFF2-40B4-BE49-F238E27FC236}">
                    <a16:creationId xmlns:a16="http://schemas.microsoft.com/office/drawing/2014/main" id="{268F0CF1-5503-488F-A61F-30707898B5BF}"/>
                  </a:ext>
                </a:extLst>
              </p:cNvPr>
              <p:cNvPicPr>
                <a:picLocks noChangeAspect="1"/>
              </p:cNvPicPr>
              <p:nvPr/>
            </p:nvPicPr>
            <p:blipFill>
              <a:blip r:embed="rId6"/>
              <a:stretch>
                <a:fillRect/>
              </a:stretch>
            </p:blipFill>
            <p:spPr>
              <a:xfrm>
                <a:off x="5114798" y="3054208"/>
                <a:ext cx="6765474" cy="459919"/>
              </a:xfrm>
              <a:prstGeom prst="rect">
                <a:avLst/>
              </a:prstGeom>
            </p:spPr>
          </p:pic>
        </p:grpSp>
        <p:grpSp>
          <p:nvGrpSpPr>
            <p:cNvPr id="19" name="Group 18">
              <a:extLst>
                <a:ext uri="{FF2B5EF4-FFF2-40B4-BE49-F238E27FC236}">
                  <a16:creationId xmlns:a16="http://schemas.microsoft.com/office/drawing/2014/main" id="{8C17E99B-2566-47C6-9D30-C7F3C243EC74}"/>
                </a:ext>
              </a:extLst>
            </p:cNvPr>
            <p:cNvGrpSpPr/>
            <p:nvPr/>
          </p:nvGrpSpPr>
          <p:grpSpPr>
            <a:xfrm>
              <a:off x="5005503" y="3931475"/>
              <a:ext cx="6679255" cy="1515222"/>
              <a:chOff x="5124149" y="3113818"/>
              <a:chExt cx="6679255" cy="1515222"/>
            </a:xfrm>
          </p:grpSpPr>
          <p:pic>
            <p:nvPicPr>
              <p:cNvPr id="16" name="Picture 15">
                <a:extLst>
                  <a:ext uri="{FF2B5EF4-FFF2-40B4-BE49-F238E27FC236}">
                    <a16:creationId xmlns:a16="http://schemas.microsoft.com/office/drawing/2014/main" id="{39A6CF0C-8FC2-4B73-B692-AF179726DDC6}"/>
                  </a:ext>
                </a:extLst>
              </p:cNvPr>
              <p:cNvPicPr>
                <a:picLocks noChangeAspect="1"/>
              </p:cNvPicPr>
              <p:nvPr/>
            </p:nvPicPr>
            <p:blipFill rotWithShape="1">
              <a:blip r:embed="rId7"/>
              <a:srcRect t="1437"/>
              <a:stretch/>
            </p:blipFill>
            <p:spPr>
              <a:xfrm>
                <a:off x="5124149" y="3113818"/>
                <a:ext cx="6679254" cy="525484"/>
              </a:xfrm>
              <a:prstGeom prst="rect">
                <a:avLst/>
              </a:prstGeom>
            </p:spPr>
          </p:pic>
          <p:pic>
            <p:nvPicPr>
              <p:cNvPr id="17" name="Picture 16">
                <a:extLst>
                  <a:ext uri="{FF2B5EF4-FFF2-40B4-BE49-F238E27FC236}">
                    <a16:creationId xmlns:a16="http://schemas.microsoft.com/office/drawing/2014/main" id="{105DBF29-3522-43ED-9A81-24B9963E8A41}"/>
                  </a:ext>
                </a:extLst>
              </p:cNvPr>
              <p:cNvPicPr>
                <a:picLocks noChangeAspect="1"/>
              </p:cNvPicPr>
              <p:nvPr/>
            </p:nvPicPr>
            <p:blipFill>
              <a:blip r:embed="rId8"/>
              <a:stretch>
                <a:fillRect/>
              </a:stretch>
            </p:blipFill>
            <p:spPr>
              <a:xfrm>
                <a:off x="5124150" y="3572540"/>
                <a:ext cx="6679254" cy="625549"/>
              </a:xfrm>
              <a:prstGeom prst="rect">
                <a:avLst/>
              </a:prstGeom>
            </p:spPr>
          </p:pic>
          <p:pic>
            <p:nvPicPr>
              <p:cNvPr id="18" name="Picture 17">
                <a:extLst>
                  <a:ext uri="{FF2B5EF4-FFF2-40B4-BE49-F238E27FC236}">
                    <a16:creationId xmlns:a16="http://schemas.microsoft.com/office/drawing/2014/main" id="{3EF5A30E-C346-4CCC-A279-AB37E00BD9D1}"/>
                  </a:ext>
                </a:extLst>
              </p:cNvPr>
              <p:cNvPicPr>
                <a:picLocks noChangeAspect="1"/>
              </p:cNvPicPr>
              <p:nvPr/>
            </p:nvPicPr>
            <p:blipFill>
              <a:blip r:embed="rId9"/>
              <a:stretch>
                <a:fillRect/>
              </a:stretch>
            </p:blipFill>
            <p:spPr>
              <a:xfrm>
                <a:off x="5124150" y="4162891"/>
                <a:ext cx="6679254" cy="466149"/>
              </a:xfrm>
              <a:prstGeom prst="rect">
                <a:avLst/>
              </a:prstGeom>
            </p:spPr>
          </p:pic>
        </p:grpSp>
      </p:grpSp>
      <p:grpSp>
        <p:nvGrpSpPr>
          <p:cNvPr id="6" name="Group 5">
            <a:extLst>
              <a:ext uri="{FF2B5EF4-FFF2-40B4-BE49-F238E27FC236}">
                <a16:creationId xmlns:a16="http://schemas.microsoft.com/office/drawing/2014/main" id="{8342BDDF-5470-479C-B87D-E05989B3E080}"/>
              </a:ext>
              <a:ext uri="{C183D7F6-B498-43B3-948B-1728B52AA6E4}">
                <adec:decorative xmlns:adec="http://schemas.microsoft.com/office/drawing/2017/decorative" val="1"/>
              </a:ext>
            </a:extLst>
          </p:cNvPr>
          <p:cNvGrpSpPr/>
          <p:nvPr/>
        </p:nvGrpSpPr>
        <p:grpSpPr>
          <a:xfrm>
            <a:off x="13857828" y="1553742"/>
            <a:ext cx="6203607" cy="4594169"/>
            <a:chOff x="4994976" y="1153761"/>
            <a:chExt cx="6203607" cy="4594169"/>
          </a:xfrm>
        </p:grpSpPr>
        <p:sp>
          <p:nvSpPr>
            <p:cNvPr id="4" name="TextBox 3">
              <a:extLst>
                <a:ext uri="{FF2B5EF4-FFF2-40B4-BE49-F238E27FC236}">
                  <a16:creationId xmlns:a16="http://schemas.microsoft.com/office/drawing/2014/main" id="{D29028CC-61BB-4538-AF33-3B9B739F869A}"/>
                </a:ext>
              </a:extLst>
            </p:cNvPr>
            <p:cNvSpPr txBox="1"/>
            <p:nvPr/>
          </p:nvSpPr>
          <p:spPr>
            <a:xfrm>
              <a:off x="4994976" y="1153761"/>
              <a:ext cx="290945" cy="2123658"/>
            </a:xfrm>
            <a:prstGeom prst="rect">
              <a:avLst/>
            </a:prstGeom>
            <a:noFill/>
          </p:spPr>
          <p:txBody>
            <a:bodyPr wrap="square" lIns="0" tIns="0" rIns="0" bIns="0" rtlCol="0">
              <a:spAutoFit/>
            </a:bodyPr>
            <a:lstStyle/>
            <a:p>
              <a:pPr algn="l"/>
              <a:r>
                <a:rPr lang="en-US" sz="13800">
                  <a:solidFill>
                    <a:schemeClr val="bg1"/>
                  </a:solidFill>
                  <a:latin typeface="Arial Narrow" panose="020B0606020202030204" pitchFamily="34" charset="0"/>
                  <a:cs typeface="Times New Roman" panose="02020603050405020304" pitchFamily="18" charset="0"/>
                </a:rPr>
                <a:t>“</a:t>
              </a:r>
            </a:p>
          </p:txBody>
        </p:sp>
        <p:sp>
          <p:nvSpPr>
            <p:cNvPr id="3" name="TextBox 2">
              <a:extLst>
                <a:ext uri="{FF2B5EF4-FFF2-40B4-BE49-F238E27FC236}">
                  <a16:creationId xmlns:a16="http://schemas.microsoft.com/office/drawing/2014/main" id="{21E2EFD7-7217-470A-85E8-04C467C4C160}"/>
                </a:ext>
              </a:extLst>
            </p:cNvPr>
            <p:cNvSpPr txBox="1"/>
            <p:nvPr/>
          </p:nvSpPr>
          <p:spPr>
            <a:xfrm>
              <a:off x="5556319" y="1704478"/>
              <a:ext cx="5642264" cy="3447098"/>
            </a:xfrm>
            <a:prstGeom prst="rect">
              <a:avLst/>
            </a:prstGeom>
            <a:noFill/>
          </p:spPr>
          <p:txBody>
            <a:bodyPr wrap="square" lIns="0" tIns="0" rIns="0" bIns="0" rtlCol="0">
              <a:spAutoFit/>
            </a:bodyPr>
            <a:lstStyle/>
            <a:p>
              <a:r>
                <a:rPr lang="en-US" sz="2800">
                  <a:solidFill>
                    <a:schemeClr val="bg1"/>
                  </a:solidFill>
                  <a:latin typeface="Segoe UI Light" panose="020B0502040204020203" pitchFamily="34" charset="0"/>
                  <a:cs typeface="Segoe UI Light" panose="020B0502040204020203" pitchFamily="34" charset="0"/>
                </a:rPr>
                <a:t>Whom do I sue when I get hit by a driverless car? What if a medical robot gives a patient the wrong drug? What if my vacuum robot sucks up my hair while I am napping on the floor (as actually happened to a woman in South Korea recently)? And can a robot commit a war crime?</a:t>
              </a:r>
              <a:endParaRPr lang="en-US" sz="3200">
                <a:solidFill>
                  <a:schemeClr val="bg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1F90E60-263F-4156-BCB3-29784B1CB514}"/>
                </a:ext>
              </a:extLst>
            </p:cNvPr>
            <p:cNvSpPr txBox="1"/>
            <p:nvPr/>
          </p:nvSpPr>
          <p:spPr>
            <a:xfrm rot="10800000">
              <a:off x="10757727" y="3624272"/>
              <a:ext cx="290945" cy="2123658"/>
            </a:xfrm>
            <a:prstGeom prst="rect">
              <a:avLst/>
            </a:prstGeom>
            <a:noFill/>
          </p:spPr>
          <p:txBody>
            <a:bodyPr wrap="square" lIns="0" tIns="0" rIns="0" bIns="0" rtlCol="0">
              <a:spAutoFit/>
            </a:bodyPr>
            <a:lstStyle/>
            <a:p>
              <a:pPr algn="l"/>
              <a:r>
                <a:rPr lang="en-US" sz="13800">
                  <a:solidFill>
                    <a:schemeClr val="bg1"/>
                  </a:solidFill>
                  <a:latin typeface="Arial Narrow" panose="020B0606020202030204" pitchFamily="34" charset="0"/>
                  <a:cs typeface="Times New Roman" panose="02020603050405020304" pitchFamily="18" charset="0"/>
                </a:rPr>
                <a:t>“</a:t>
              </a:r>
            </a:p>
          </p:txBody>
        </p:sp>
      </p:grpSp>
      <p:sp>
        <p:nvSpPr>
          <p:cNvPr id="22" name="Half Frame 21">
            <a:extLst>
              <a:ext uri="{FF2B5EF4-FFF2-40B4-BE49-F238E27FC236}">
                <a16:creationId xmlns:a16="http://schemas.microsoft.com/office/drawing/2014/main" id="{6E77CEC8-8495-47AF-BFF8-1AF837B3A974}"/>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4" name="Half Frame 23">
            <a:extLst>
              <a:ext uri="{FF2B5EF4-FFF2-40B4-BE49-F238E27FC236}">
                <a16:creationId xmlns:a16="http://schemas.microsoft.com/office/drawing/2014/main" id="{BBFC1797-6525-4403-B296-2E6176BF5443}"/>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80659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444BD1-0C07-45C5-9524-256345AA3EF9}"/>
              </a:ext>
              <a:ext uri="{C183D7F6-B498-43B3-948B-1728B52AA6E4}">
                <adec:decorative xmlns:adec="http://schemas.microsoft.com/office/drawing/2017/decorative" val="1"/>
              </a:ext>
            </a:extLst>
          </p:cNvPr>
          <p:cNvSpPr>
            <a:spLocks noGrp="1"/>
          </p:cNvSpPr>
          <p:nvPr>
            <p:ph type="title"/>
          </p:nvPr>
        </p:nvSpPr>
        <p:spPr/>
        <p:txBody>
          <a:bodyPr/>
          <a:lstStyle/>
          <a:p>
            <a:r>
              <a:rPr lang="en-IN"/>
              <a:t>Accountability</a:t>
            </a:r>
          </a:p>
        </p:txBody>
      </p:sp>
      <p:sp>
        <p:nvSpPr>
          <p:cNvPr id="11" name="Rectangle 10">
            <a:extLst>
              <a:ext uri="{FF2B5EF4-FFF2-40B4-BE49-F238E27FC236}">
                <a16:creationId xmlns:a16="http://schemas.microsoft.com/office/drawing/2014/main" id="{5E7D9B12-1274-411D-9659-D531EE7EE343}"/>
              </a:ext>
              <a:ext uri="{C183D7F6-B498-43B3-948B-1728B52AA6E4}">
                <adec:decorative xmlns:adec="http://schemas.microsoft.com/office/drawing/2017/decorative" val="1"/>
              </a:ext>
            </a:extLst>
          </p:cNvPr>
          <p:cNvSpPr/>
          <p:nvPr/>
        </p:nvSpPr>
        <p:spPr bwMode="auto">
          <a:xfrm>
            <a:off x="4507979" y="127000"/>
            <a:ext cx="7515813" cy="6604000"/>
          </a:xfrm>
          <a:prstGeom prst="rect">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descr="Screenshot of MIT technology review website about car crash when algorithm mess up">
            <a:extLst>
              <a:ext uri="{FF2B5EF4-FFF2-40B4-BE49-F238E27FC236}">
                <a16:creationId xmlns:a16="http://schemas.microsoft.com/office/drawing/2014/main" id="{CAE6CCB7-B290-4DAB-BEAE-D5803545E372}"/>
              </a:ext>
              <a:ext uri="{C183D7F6-B498-43B3-948B-1728B52AA6E4}">
                <adec:decorative xmlns:adec="http://schemas.microsoft.com/office/drawing/2017/decorative" val="0"/>
              </a:ext>
            </a:extLst>
          </p:cNvPr>
          <p:cNvGrpSpPr>
            <a:grpSpLocks noChangeAspect="1"/>
          </p:cNvGrpSpPr>
          <p:nvPr/>
        </p:nvGrpSpPr>
        <p:grpSpPr>
          <a:xfrm>
            <a:off x="4549072" y="1524000"/>
            <a:ext cx="7503227" cy="3761800"/>
            <a:chOff x="5071532" y="1417821"/>
            <a:chExt cx="6754380" cy="3386360"/>
          </a:xfrm>
        </p:grpSpPr>
        <p:pic>
          <p:nvPicPr>
            <p:cNvPr id="2" name="Picture 1">
              <a:extLst>
                <a:ext uri="{FF2B5EF4-FFF2-40B4-BE49-F238E27FC236}">
                  <a16:creationId xmlns:a16="http://schemas.microsoft.com/office/drawing/2014/main" id="{1FDB735A-3DE3-4B2D-B771-508FA769AED7}"/>
                </a:ext>
              </a:extLst>
            </p:cNvPr>
            <p:cNvPicPr>
              <a:picLocks noChangeAspect="1"/>
            </p:cNvPicPr>
            <p:nvPr/>
          </p:nvPicPr>
          <p:blipFill>
            <a:blip r:embed="rId3"/>
            <a:stretch>
              <a:fillRect/>
            </a:stretch>
          </p:blipFill>
          <p:spPr>
            <a:xfrm>
              <a:off x="5071532" y="1417821"/>
              <a:ext cx="6754379" cy="1081839"/>
            </a:xfrm>
            <a:prstGeom prst="rect">
              <a:avLst/>
            </a:prstGeom>
          </p:spPr>
        </p:pic>
        <p:pic>
          <p:nvPicPr>
            <p:cNvPr id="4" name="Picture 3">
              <a:extLst>
                <a:ext uri="{FF2B5EF4-FFF2-40B4-BE49-F238E27FC236}">
                  <a16:creationId xmlns:a16="http://schemas.microsoft.com/office/drawing/2014/main" id="{18CC6E36-8191-4B2D-8829-8240A185E186}"/>
                </a:ext>
              </a:extLst>
            </p:cNvPr>
            <p:cNvPicPr>
              <a:picLocks noChangeAspect="1"/>
            </p:cNvPicPr>
            <p:nvPr/>
          </p:nvPicPr>
          <p:blipFill>
            <a:blip r:embed="rId4"/>
            <a:stretch>
              <a:fillRect/>
            </a:stretch>
          </p:blipFill>
          <p:spPr>
            <a:xfrm>
              <a:off x="5071533" y="2499660"/>
              <a:ext cx="3538299" cy="2304521"/>
            </a:xfrm>
            <a:prstGeom prst="rect">
              <a:avLst/>
            </a:prstGeom>
          </p:spPr>
        </p:pic>
        <p:sp>
          <p:nvSpPr>
            <p:cNvPr id="6" name="Rectangle 5">
              <a:extLst>
                <a:ext uri="{FF2B5EF4-FFF2-40B4-BE49-F238E27FC236}">
                  <a16:creationId xmlns:a16="http://schemas.microsoft.com/office/drawing/2014/main" id="{DB9B1E3F-E740-440A-A8C2-4952753C3C29}"/>
                </a:ext>
              </a:extLst>
            </p:cNvPr>
            <p:cNvSpPr/>
            <p:nvPr/>
          </p:nvSpPr>
          <p:spPr>
            <a:xfrm>
              <a:off x="8599344" y="2499660"/>
              <a:ext cx="3226568" cy="230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CDE001-F6D9-49D8-9CA1-A1D4580A6503}"/>
                </a:ext>
              </a:extLst>
            </p:cNvPr>
            <p:cNvPicPr>
              <a:picLocks noChangeAspect="1"/>
            </p:cNvPicPr>
            <p:nvPr/>
          </p:nvPicPr>
          <p:blipFill>
            <a:blip r:embed="rId5"/>
            <a:stretch>
              <a:fillRect/>
            </a:stretch>
          </p:blipFill>
          <p:spPr>
            <a:xfrm>
              <a:off x="8684913" y="2629080"/>
              <a:ext cx="3034765" cy="2051204"/>
            </a:xfrm>
            <a:prstGeom prst="rect">
              <a:avLst/>
            </a:prstGeom>
          </p:spPr>
        </p:pic>
      </p:grpSp>
      <p:sp>
        <p:nvSpPr>
          <p:cNvPr id="9" name="Half Frame 8">
            <a:extLst>
              <a:ext uri="{FF2B5EF4-FFF2-40B4-BE49-F238E27FC236}">
                <a16:creationId xmlns:a16="http://schemas.microsoft.com/office/drawing/2014/main" id="{2BA2E246-BE0B-47CC-97DB-50E9C9633058}"/>
              </a:ext>
              <a:ext uri="{C183D7F6-B498-43B3-948B-1728B52AA6E4}">
                <adec:decorative xmlns:adec="http://schemas.microsoft.com/office/drawing/2017/decorative" val="1"/>
              </a:ext>
            </a:extLst>
          </p:cNvPr>
          <p:cNvSpPr/>
          <p:nvPr/>
        </p:nvSpPr>
        <p:spPr bwMode="auto">
          <a:xfrm flipH="1" flipV="1">
            <a:off x="11480211" y="61874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0" name="Half Frame 9">
            <a:extLst>
              <a:ext uri="{FF2B5EF4-FFF2-40B4-BE49-F238E27FC236}">
                <a16:creationId xmlns:a16="http://schemas.microsoft.com/office/drawing/2014/main" id="{7E3ECECB-BA76-4C99-849C-EE58DF9E1507}"/>
              </a:ext>
              <a:ext uri="{C183D7F6-B498-43B3-948B-1728B52AA6E4}">
                <adec:decorative xmlns:adec="http://schemas.microsoft.com/office/drawing/2017/decorative" val="1"/>
              </a:ext>
            </a:extLst>
          </p:cNvPr>
          <p:cNvSpPr/>
          <p:nvPr/>
        </p:nvSpPr>
        <p:spPr bwMode="auto">
          <a:xfrm>
            <a:off x="4507979" y="127000"/>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751117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429460"/>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9033" y="1426778"/>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422419"/>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393083"/>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675877"/>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235199"/>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622169"/>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235199"/>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noGrp="1"/>
          </p:cNvSpPr>
          <p:nvPr>
            <p:ph type="title" idx="4294967295"/>
          </p:nvPr>
        </p:nvSpPr>
        <p:spPr>
          <a:xfrm>
            <a:off x="4026694" y="3121224"/>
            <a:ext cx="4138613"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solidFill>
                  <a:schemeClr val="bg1"/>
                </a:solidFill>
                <a:effectLst/>
                <a:uLnTx/>
                <a:uFillTx/>
                <a:latin typeface="+mj-lt"/>
                <a:ea typeface="+mn-ea"/>
                <a:cs typeface="Segoe UI" pitchFamily="34" charset="0"/>
              </a:rPr>
              <a:t>The ethics of AI</a:t>
            </a:r>
          </a:p>
        </p:txBody>
      </p:sp>
    </p:spTree>
    <p:extLst>
      <p:ext uri="{BB962C8B-B14F-4D97-AF65-F5344CB8AC3E}">
        <p14:creationId xmlns:p14="http://schemas.microsoft.com/office/powerpoint/2010/main" val="16239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21C303-59C8-4A83-8793-7446F6D51C3F}"/>
              </a:ext>
            </a:extLst>
          </p:cNvPr>
          <p:cNvSpPr>
            <a:spLocks noGrp="1"/>
          </p:cNvSpPr>
          <p:nvPr>
            <p:ph type="title"/>
          </p:nvPr>
        </p:nvSpPr>
        <p:spPr>
          <a:xfrm>
            <a:off x="588263" y="2873414"/>
            <a:ext cx="3381571" cy="1107996"/>
          </a:xfrm>
        </p:spPr>
        <p:txBody>
          <a:bodyPr/>
          <a:lstStyle/>
          <a:p>
            <a:r>
              <a:rPr lang="en-US"/>
              <a:t>RAI Technical Workshop</a:t>
            </a:r>
          </a:p>
        </p:txBody>
      </p:sp>
      <p:sp>
        <p:nvSpPr>
          <p:cNvPr id="5" name="Rectangle 4">
            <a:extLst>
              <a:ext uri="{FF2B5EF4-FFF2-40B4-BE49-F238E27FC236}">
                <a16:creationId xmlns:a16="http://schemas.microsoft.com/office/drawing/2014/main" id="{3C69D0DE-581E-486D-952B-DCFDEF031726}"/>
              </a:ext>
            </a:extLst>
          </p:cNvPr>
          <p:cNvSpPr/>
          <p:nvPr/>
        </p:nvSpPr>
        <p:spPr>
          <a:xfrm>
            <a:off x="5174168" y="2973826"/>
            <a:ext cx="6096000" cy="907171"/>
          </a:xfrm>
          <a:prstGeom prst="rect">
            <a:avLst/>
          </a:prstGeom>
        </p:spPr>
        <p:txBody>
          <a:bodyPr>
            <a:spAutoFit/>
          </a:bodyPr>
          <a:lstStyle/>
          <a:p>
            <a:r>
              <a:rPr lang="en-US">
                <a:hlinkClick r:id="rId3"/>
              </a:rPr>
              <a:t>https://docs.microsoft.com/en-us/learn/modules/microsoft-responsible-ai-practices/6-responsible-ai-tools</a:t>
            </a:r>
            <a:endParaRPr lang="en-US"/>
          </a:p>
        </p:txBody>
      </p:sp>
    </p:spTree>
    <p:extLst>
      <p:ext uri="{BB962C8B-B14F-4D97-AF65-F5344CB8AC3E}">
        <p14:creationId xmlns:p14="http://schemas.microsoft.com/office/powerpoint/2010/main" val="19489065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descr="A picture containing basketball&#10;&#10;Description automatically generated">
            <a:extLst>
              <a:ext uri="{FF2B5EF4-FFF2-40B4-BE49-F238E27FC236}">
                <a16:creationId xmlns:a16="http://schemas.microsoft.com/office/drawing/2014/main" id="{41CB2543-09C1-466C-A67F-1DD3F8D577C6}"/>
              </a:ext>
            </a:extLst>
          </p:cNvPr>
          <p:cNvPicPr>
            <a:picLocks noChangeAspect="1"/>
          </p:cNvPicPr>
          <p:nvPr/>
        </p:nvPicPr>
        <p:blipFill rotWithShape="1">
          <a:blip r:embed="rId4"/>
          <a:srcRect l="17899" t="36879" r="51549" b="-31618"/>
          <a:stretch/>
        </p:blipFill>
        <p:spPr>
          <a:xfrm>
            <a:off x="-2" y="0"/>
            <a:ext cx="3931921" cy="6858000"/>
          </a:xfrm>
          <a:prstGeom prst="rect">
            <a:avLst/>
          </a:prstGeom>
          <a:solidFill>
            <a:schemeClr val="tx1"/>
          </a:solidFill>
        </p:spPr>
      </p:pic>
      <p:sp>
        <p:nvSpPr>
          <p:cNvPr id="90" name="Rectangle 89">
            <a:extLst>
              <a:ext uri="{FF2B5EF4-FFF2-40B4-BE49-F238E27FC236}">
                <a16:creationId xmlns:a16="http://schemas.microsoft.com/office/drawing/2014/main" id="{476D225B-6743-40CA-9AC0-16826FE7202C}"/>
              </a:ext>
              <a:ext uri="{C183D7F6-B498-43B3-948B-1728B52AA6E4}">
                <adec:decorative xmlns:adec="http://schemas.microsoft.com/office/drawing/2017/decorative" val="1"/>
              </a:ext>
            </a:extLst>
          </p:cNvPr>
          <p:cNvSpPr/>
          <p:nvPr/>
        </p:nvSpPr>
        <p:spPr bwMode="auto">
          <a:xfrm>
            <a:off x="0" y="0"/>
            <a:ext cx="3931920" cy="6858000"/>
          </a:xfrm>
          <a:prstGeom prst="rect">
            <a:avLst/>
          </a:prstGeom>
          <a:solidFill>
            <a:schemeClr val="tx2">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itle 3">
            <a:extLst>
              <a:ext uri="{FF2B5EF4-FFF2-40B4-BE49-F238E27FC236}">
                <a16:creationId xmlns:a16="http://schemas.microsoft.com/office/drawing/2014/main" id="{1BCC8577-27CC-4DC7-BDC1-11E106E63408}"/>
              </a:ext>
              <a:ext uri="{C183D7F6-B498-43B3-948B-1728B52AA6E4}">
                <adec:decorative xmlns:adec="http://schemas.microsoft.com/office/drawing/2017/decorative" val="1"/>
              </a:ext>
            </a:extLst>
          </p:cNvPr>
          <p:cNvSpPr txBox="1">
            <a:spLocks noGrp="1"/>
          </p:cNvSpPr>
          <p:nvPr>
            <p:ph type="title" idx="4294967295"/>
          </p:nvPr>
        </p:nvSpPr>
        <p:spPr>
          <a:xfrm>
            <a:off x="601663" y="2584450"/>
            <a:ext cx="3207803"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bg1"/>
                </a:solidFill>
                <a:effectLst/>
                <a:uLnTx/>
                <a:uFillTx/>
                <a:latin typeface="+mj-lt"/>
                <a:ea typeface="+mn-ea"/>
                <a:cs typeface="Segoe UI" pitchFamily="34" charset="0"/>
              </a:rPr>
              <a:t>The Responsible AI Lifecycle</a:t>
            </a:r>
          </a:p>
        </p:txBody>
      </p:sp>
      <p:grpSp>
        <p:nvGrpSpPr>
          <p:cNvPr id="44" name="Group 43" descr="Microsoft’s AI Practices">
            <a:extLst>
              <a:ext uri="{FF2B5EF4-FFF2-40B4-BE49-F238E27FC236}">
                <a16:creationId xmlns:a16="http://schemas.microsoft.com/office/drawing/2014/main" id="{EAFF3C8B-60D9-43E1-9462-9CFE568C4A29}"/>
              </a:ext>
            </a:extLst>
          </p:cNvPr>
          <p:cNvGrpSpPr/>
          <p:nvPr/>
        </p:nvGrpSpPr>
        <p:grpSpPr>
          <a:xfrm>
            <a:off x="4113670" y="1525101"/>
            <a:ext cx="7481430" cy="3807798"/>
            <a:chOff x="4113670" y="1525101"/>
            <a:chExt cx="7481430" cy="3807798"/>
          </a:xfrm>
        </p:grpSpPr>
        <p:sp>
          <p:nvSpPr>
            <p:cNvPr id="45" name="TextBox 44">
              <a:extLst>
                <a:ext uri="{FF2B5EF4-FFF2-40B4-BE49-F238E27FC236}">
                  <a16:creationId xmlns:a16="http://schemas.microsoft.com/office/drawing/2014/main" id="{55233318-ADFB-4130-9968-569979C6ADA7}"/>
                </a:ext>
                <a:ext uri="{C183D7F6-B498-43B3-948B-1728B52AA6E4}">
                  <adec:decorative xmlns:adec="http://schemas.microsoft.com/office/drawing/2017/decorative" val="1"/>
                </a:ext>
              </a:extLst>
            </p:cNvPr>
            <p:cNvSpPr txBox="1"/>
            <p:nvPr/>
          </p:nvSpPr>
          <p:spPr>
            <a:xfrm>
              <a:off x="6697553" y="1932139"/>
              <a:ext cx="2313667" cy="1760607"/>
            </a:xfrm>
            <a:prstGeom prst="rect">
              <a:avLst/>
            </a:prstGeom>
            <a:noFill/>
          </p:spPr>
          <p:txBody>
            <a:bodyPr wrap="square" lIns="0" tIns="0" rIns="0" bIns="0" rtlCol="0">
              <a:prstTxWarp prst="textArchUp">
                <a:avLst/>
              </a:prstTxWarp>
              <a:spAutoFit/>
            </a:bodyPr>
            <a:lstStyle/>
            <a:p>
              <a:pPr algn="ctr"/>
              <a:r>
                <a:rPr lang="en-US" sz="1400">
                  <a:solidFill>
                    <a:schemeClr val="tx2"/>
                  </a:solidFill>
                  <a:latin typeface="+mj-lt"/>
                </a:rPr>
                <a:t>PEOPLE &amp; PRINCIPLES</a:t>
              </a:r>
            </a:p>
          </p:txBody>
        </p:sp>
        <p:sp>
          <p:nvSpPr>
            <p:cNvPr id="46" name="Freeform: Shape 45">
              <a:extLst>
                <a:ext uri="{FF2B5EF4-FFF2-40B4-BE49-F238E27FC236}">
                  <a16:creationId xmlns:a16="http://schemas.microsoft.com/office/drawing/2014/main" id="{C40C2D42-527D-48D3-9289-84756960B820}"/>
                </a:ext>
              </a:extLst>
            </p:cNvPr>
            <p:cNvSpPr/>
            <p:nvPr/>
          </p:nvSpPr>
          <p:spPr>
            <a:xfrm>
              <a:off x="6469521" y="2033103"/>
              <a:ext cx="2769730" cy="276972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bg1"/>
            </a:solidFill>
            <a:ln>
              <a:noFill/>
            </a:ln>
            <a:effectLst>
              <a:innerShdw blurRad="165100">
                <a:schemeClr val="bg1">
                  <a:lumMod val="75000"/>
                </a:schemeClr>
              </a:inn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47" name="TextBox 46">
              <a:extLst>
                <a:ext uri="{FF2B5EF4-FFF2-40B4-BE49-F238E27FC236}">
                  <a16:creationId xmlns:a16="http://schemas.microsoft.com/office/drawing/2014/main" id="{B58159B1-F3B9-41BC-ADBC-0536C7128621}"/>
                </a:ext>
                <a:ext uri="{C183D7F6-B498-43B3-948B-1728B52AA6E4}">
                  <adec:decorative xmlns:adec="http://schemas.microsoft.com/office/drawing/2017/decorative" val="1"/>
                </a:ext>
              </a:extLst>
            </p:cNvPr>
            <p:cNvSpPr txBox="1"/>
            <p:nvPr/>
          </p:nvSpPr>
          <p:spPr>
            <a:xfrm>
              <a:off x="6835190" y="2187266"/>
              <a:ext cx="2038392" cy="338554"/>
            </a:xfrm>
            <a:prstGeom prst="rect">
              <a:avLst/>
            </a:prstGeom>
            <a:noFill/>
          </p:spPr>
          <p:txBody>
            <a:bodyPr wrap="square" lIns="0" tIns="0" rIns="0" bIns="0" rtlCol="0">
              <a:spAutoFit/>
            </a:bodyPr>
            <a:lstStyle/>
            <a:p>
              <a:pPr algn="ctr"/>
              <a:r>
                <a:rPr lang="en-US" sz="1100"/>
                <a:t>Create according to</a:t>
              </a:r>
              <a:br>
                <a:rPr lang="en-US" sz="1100"/>
              </a:br>
              <a:r>
                <a:rPr lang="en-US" sz="1100"/>
                <a:t>Microsoft’s AI principles</a:t>
              </a:r>
            </a:p>
          </p:txBody>
        </p:sp>
        <p:sp>
          <p:nvSpPr>
            <p:cNvPr id="48" name="Compare_F057">
              <a:extLst>
                <a:ext uri="{FF2B5EF4-FFF2-40B4-BE49-F238E27FC236}">
                  <a16:creationId xmlns:a16="http://schemas.microsoft.com/office/drawing/2014/main" id="{6560E859-69A8-4504-8033-EFB476576EDD}"/>
                </a:ext>
                <a:ext uri="{C183D7F6-B498-43B3-948B-1728B52AA6E4}">
                  <adec:decorative xmlns:adec="http://schemas.microsoft.com/office/drawing/2017/decorative" val="1"/>
                </a:ext>
              </a:extLst>
            </p:cNvPr>
            <p:cNvSpPr>
              <a:spLocks noChangeAspect="1" noEditPoints="1"/>
            </p:cNvSpPr>
            <p:nvPr/>
          </p:nvSpPr>
          <p:spPr bwMode="auto">
            <a:xfrm>
              <a:off x="6781140" y="2748738"/>
              <a:ext cx="223622" cy="23091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mj-lt"/>
                <a:ea typeface="+mn-ea"/>
                <a:cs typeface="+mn-cs"/>
              </a:endParaRPr>
            </a:p>
          </p:txBody>
        </p:sp>
        <p:sp>
          <p:nvSpPr>
            <p:cNvPr id="49" name="TextBox 48">
              <a:extLst>
                <a:ext uri="{FF2B5EF4-FFF2-40B4-BE49-F238E27FC236}">
                  <a16:creationId xmlns:a16="http://schemas.microsoft.com/office/drawing/2014/main" id="{7F1ACC4B-199A-4F54-B9BC-AFDFDE2E7FB9}"/>
                </a:ext>
                <a:ext uri="{C183D7F6-B498-43B3-948B-1728B52AA6E4}">
                  <adec:decorative xmlns:adec="http://schemas.microsoft.com/office/drawing/2017/decorative" val="1"/>
                </a:ext>
              </a:extLst>
            </p:cNvPr>
            <p:cNvSpPr txBox="1"/>
            <p:nvPr/>
          </p:nvSpPr>
          <p:spPr>
            <a:xfrm>
              <a:off x="6606815" y="3038055"/>
              <a:ext cx="572272" cy="153888"/>
            </a:xfrm>
            <a:prstGeom prst="rect">
              <a:avLst/>
            </a:prstGeom>
            <a:noFill/>
          </p:spPr>
          <p:txBody>
            <a:bodyPr wrap="square" lIns="0" tIns="0" rIns="0" bIns="0" rtlCol="0">
              <a:spAutoFit/>
            </a:bodyPr>
            <a:lstStyle/>
            <a:p>
              <a:pPr algn="ctr"/>
              <a:r>
                <a:rPr lang="en-US" sz="1000">
                  <a:latin typeface="+mj-lt"/>
                </a:rPr>
                <a:t>FAIRNESS</a:t>
              </a:r>
              <a:endParaRPr lang="en-US" sz="700">
                <a:latin typeface="+mj-lt"/>
              </a:endParaRPr>
            </a:p>
          </p:txBody>
        </p:sp>
        <p:sp>
          <p:nvSpPr>
            <p:cNvPr id="50" name="Shield_EA18">
              <a:extLst>
                <a:ext uri="{FF2B5EF4-FFF2-40B4-BE49-F238E27FC236}">
                  <a16:creationId xmlns:a16="http://schemas.microsoft.com/office/drawing/2014/main" id="{57BCD5BD-776F-430A-B6F9-32BE668BC30D}"/>
                </a:ext>
                <a:ext uri="{C183D7F6-B498-43B3-948B-1728B52AA6E4}">
                  <adec:decorative xmlns:adec="http://schemas.microsoft.com/office/drawing/2017/decorative" val="1"/>
                </a:ext>
              </a:extLst>
            </p:cNvPr>
            <p:cNvSpPr>
              <a:spLocks noChangeAspect="1"/>
            </p:cNvSpPr>
            <p:nvPr/>
          </p:nvSpPr>
          <p:spPr bwMode="auto">
            <a:xfrm>
              <a:off x="7732083" y="2733987"/>
              <a:ext cx="244606" cy="26042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2"/>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mj-lt"/>
                <a:ea typeface="+mn-ea"/>
                <a:cs typeface="+mn-cs"/>
              </a:endParaRPr>
            </a:p>
          </p:txBody>
        </p:sp>
        <p:sp>
          <p:nvSpPr>
            <p:cNvPr id="51" name="TextBox 50">
              <a:extLst>
                <a:ext uri="{FF2B5EF4-FFF2-40B4-BE49-F238E27FC236}">
                  <a16:creationId xmlns:a16="http://schemas.microsoft.com/office/drawing/2014/main" id="{8A9DF064-FDD7-4024-BBBB-C85A411975F9}"/>
                </a:ext>
                <a:ext uri="{C183D7F6-B498-43B3-948B-1728B52AA6E4}">
                  <adec:decorative xmlns:adec="http://schemas.microsoft.com/office/drawing/2017/decorative" val="1"/>
                </a:ext>
              </a:extLst>
            </p:cNvPr>
            <p:cNvSpPr txBox="1"/>
            <p:nvPr/>
          </p:nvSpPr>
          <p:spPr>
            <a:xfrm>
              <a:off x="7483291" y="3038055"/>
              <a:ext cx="742191" cy="307777"/>
            </a:xfrm>
            <a:prstGeom prst="rect">
              <a:avLst/>
            </a:prstGeom>
            <a:noFill/>
          </p:spPr>
          <p:txBody>
            <a:bodyPr wrap="square" lIns="0" tIns="0" rIns="0" bIns="0" rtlCol="0">
              <a:spAutoFit/>
            </a:bodyPr>
            <a:lstStyle/>
            <a:p>
              <a:pPr algn="ctr"/>
              <a:r>
                <a:rPr lang="en-US" sz="1000">
                  <a:latin typeface="+mj-lt"/>
                </a:rPr>
                <a:t>RELIABILITY</a:t>
              </a:r>
              <a:br>
                <a:rPr lang="en-US" sz="1000">
                  <a:latin typeface="+mj-lt"/>
                </a:rPr>
              </a:br>
              <a:r>
                <a:rPr lang="en-US" sz="1000">
                  <a:latin typeface="+mj-lt"/>
                </a:rPr>
                <a:t>AND SAFETY</a:t>
              </a:r>
              <a:endParaRPr lang="en-US" sz="700">
                <a:latin typeface="+mj-lt"/>
              </a:endParaRPr>
            </a:p>
          </p:txBody>
        </p:sp>
        <p:sp>
          <p:nvSpPr>
            <p:cNvPr id="52" name="Lock">
              <a:extLst>
                <a:ext uri="{FF2B5EF4-FFF2-40B4-BE49-F238E27FC236}">
                  <a16:creationId xmlns:a16="http://schemas.microsoft.com/office/drawing/2014/main" id="{339482B1-2049-4125-8C6B-FF943D3D00B5}"/>
                </a:ext>
                <a:ext uri="{C183D7F6-B498-43B3-948B-1728B52AA6E4}">
                  <adec:decorative xmlns:adec="http://schemas.microsoft.com/office/drawing/2017/decorative" val="1"/>
                </a:ext>
              </a:extLst>
            </p:cNvPr>
            <p:cNvSpPr>
              <a:spLocks noChangeAspect="1" noEditPoints="1"/>
            </p:cNvSpPr>
            <p:nvPr/>
          </p:nvSpPr>
          <p:spPr bwMode="auto">
            <a:xfrm>
              <a:off x="8664513" y="2731039"/>
              <a:ext cx="190548" cy="2663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mj-lt"/>
                <a:ea typeface="+mn-ea"/>
                <a:cs typeface="+mn-cs"/>
              </a:endParaRPr>
            </a:p>
          </p:txBody>
        </p:sp>
        <p:sp>
          <p:nvSpPr>
            <p:cNvPr id="53" name="TextBox 52">
              <a:extLst>
                <a:ext uri="{FF2B5EF4-FFF2-40B4-BE49-F238E27FC236}">
                  <a16:creationId xmlns:a16="http://schemas.microsoft.com/office/drawing/2014/main" id="{F59D6241-4CB3-4C31-9715-F550DE19D6BB}"/>
                </a:ext>
                <a:ext uri="{C183D7F6-B498-43B3-948B-1728B52AA6E4}">
                  <adec:decorative xmlns:adec="http://schemas.microsoft.com/office/drawing/2017/decorative" val="1"/>
                </a:ext>
              </a:extLst>
            </p:cNvPr>
            <p:cNvSpPr txBox="1"/>
            <p:nvPr/>
          </p:nvSpPr>
          <p:spPr>
            <a:xfrm>
              <a:off x="8439187" y="3038055"/>
              <a:ext cx="641201" cy="307777"/>
            </a:xfrm>
            <a:prstGeom prst="rect">
              <a:avLst/>
            </a:prstGeom>
            <a:noFill/>
          </p:spPr>
          <p:txBody>
            <a:bodyPr wrap="square" lIns="0" tIns="0" rIns="0" bIns="0" rtlCol="0">
              <a:spAutoFit/>
            </a:bodyPr>
            <a:lstStyle/>
            <a:p>
              <a:pPr algn="ctr"/>
              <a:r>
                <a:rPr lang="en-US" sz="1000">
                  <a:latin typeface="+mj-lt"/>
                </a:rPr>
                <a:t>PRIVACY &amp;</a:t>
              </a:r>
              <a:br>
                <a:rPr lang="en-US" sz="1000">
                  <a:latin typeface="+mj-lt"/>
                </a:rPr>
              </a:br>
              <a:r>
                <a:rPr lang="en-US" sz="1000">
                  <a:latin typeface="+mj-lt"/>
                </a:rPr>
                <a:t>SECURITY</a:t>
              </a:r>
              <a:endParaRPr lang="en-US" sz="700">
                <a:latin typeface="+mj-lt"/>
              </a:endParaRPr>
            </a:p>
          </p:txBody>
        </p:sp>
        <p:sp>
          <p:nvSpPr>
            <p:cNvPr id="54" name="Family_EBDA">
              <a:extLst>
                <a:ext uri="{FF2B5EF4-FFF2-40B4-BE49-F238E27FC236}">
                  <a16:creationId xmlns:a16="http://schemas.microsoft.com/office/drawing/2014/main" id="{FD6B7185-87F4-4133-B8F1-7E450CA8D370}"/>
                </a:ext>
                <a:ext uri="{C183D7F6-B498-43B3-948B-1728B52AA6E4}">
                  <adec:decorative xmlns:adec="http://schemas.microsoft.com/office/drawing/2017/decorative" val="1"/>
                </a:ext>
              </a:extLst>
            </p:cNvPr>
            <p:cNvSpPr>
              <a:spLocks noChangeAspect="1" noEditPoints="1"/>
            </p:cNvSpPr>
            <p:nvPr/>
          </p:nvSpPr>
          <p:spPr bwMode="auto">
            <a:xfrm>
              <a:off x="7024318" y="3547892"/>
              <a:ext cx="232566" cy="20986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A1A1A"/>
                </a:solidFill>
                <a:latin typeface="+mj-lt"/>
              </a:endParaRPr>
            </a:p>
          </p:txBody>
        </p:sp>
        <p:sp>
          <p:nvSpPr>
            <p:cNvPr id="55" name="TextBox 54">
              <a:extLst>
                <a:ext uri="{FF2B5EF4-FFF2-40B4-BE49-F238E27FC236}">
                  <a16:creationId xmlns:a16="http://schemas.microsoft.com/office/drawing/2014/main" id="{BE921B1D-4C6B-4A14-9FAC-9A0DB9ECFC73}"/>
                </a:ext>
                <a:ext uri="{C183D7F6-B498-43B3-948B-1728B52AA6E4}">
                  <adec:decorative xmlns:adec="http://schemas.microsoft.com/office/drawing/2017/decorative" val="1"/>
                </a:ext>
              </a:extLst>
            </p:cNvPr>
            <p:cNvSpPr txBox="1"/>
            <p:nvPr/>
          </p:nvSpPr>
          <p:spPr>
            <a:xfrm>
              <a:off x="6677333" y="3814343"/>
              <a:ext cx="926537" cy="153888"/>
            </a:xfrm>
            <a:prstGeom prst="rect">
              <a:avLst/>
            </a:prstGeom>
            <a:noFill/>
          </p:spPr>
          <p:txBody>
            <a:bodyPr wrap="square" lIns="0" tIns="0" rIns="0" bIns="0" rtlCol="0">
              <a:spAutoFit/>
            </a:bodyPr>
            <a:lstStyle/>
            <a:p>
              <a:pPr algn="ctr"/>
              <a:r>
                <a:rPr lang="en-US" sz="1000">
                  <a:latin typeface="+mj-lt"/>
                </a:rPr>
                <a:t>INCLUSIVENESS</a:t>
              </a:r>
            </a:p>
          </p:txBody>
        </p:sp>
        <p:sp>
          <p:nvSpPr>
            <p:cNvPr id="56" name="Eye">
              <a:extLst>
                <a:ext uri="{FF2B5EF4-FFF2-40B4-BE49-F238E27FC236}">
                  <a16:creationId xmlns:a16="http://schemas.microsoft.com/office/drawing/2014/main" id="{F406C49D-3B64-4DFD-90D9-DB8F004E2240}"/>
                </a:ext>
                <a:ext uri="{C183D7F6-B498-43B3-948B-1728B52AA6E4}">
                  <adec:decorative xmlns:adec="http://schemas.microsoft.com/office/drawing/2017/decorative" val="1"/>
                </a:ext>
              </a:extLst>
            </p:cNvPr>
            <p:cNvSpPr>
              <a:spLocks noChangeAspect="1" noEditPoints="1"/>
            </p:cNvSpPr>
            <p:nvPr/>
          </p:nvSpPr>
          <p:spPr bwMode="auto">
            <a:xfrm>
              <a:off x="8358647" y="3589407"/>
              <a:ext cx="229728" cy="12683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A1A1A"/>
                </a:solidFill>
                <a:latin typeface="+mj-lt"/>
              </a:endParaRPr>
            </a:p>
          </p:txBody>
        </p:sp>
        <p:sp>
          <p:nvSpPr>
            <p:cNvPr id="57" name="TextBox 56">
              <a:extLst>
                <a:ext uri="{FF2B5EF4-FFF2-40B4-BE49-F238E27FC236}">
                  <a16:creationId xmlns:a16="http://schemas.microsoft.com/office/drawing/2014/main" id="{53964C5C-89C4-4B78-9D4A-63B8FD5C022C}"/>
                </a:ext>
                <a:ext uri="{C183D7F6-B498-43B3-948B-1728B52AA6E4}">
                  <adec:decorative xmlns:adec="http://schemas.microsoft.com/office/drawing/2017/decorative" val="1"/>
                </a:ext>
              </a:extLst>
            </p:cNvPr>
            <p:cNvSpPr txBox="1"/>
            <p:nvPr/>
          </p:nvSpPr>
          <p:spPr>
            <a:xfrm>
              <a:off x="7991007" y="3814343"/>
              <a:ext cx="965009" cy="153888"/>
            </a:xfrm>
            <a:prstGeom prst="rect">
              <a:avLst/>
            </a:prstGeom>
            <a:noFill/>
          </p:spPr>
          <p:txBody>
            <a:bodyPr wrap="square" lIns="0" tIns="0" rIns="0" bIns="0" rtlCol="0">
              <a:spAutoFit/>
            </a:bodyPr>
            <a:lstStyle/>
            <a:p>
              <a:pPr algn="ctr"/>
              <a:r>
                <a:rPr lang="en-US" sz="1000">
                  <a:latin typeface="+mj-lt"/>
                </a:rPr>
                <a:t>TRANSPARENCY</a:t>
              </a:r>
            </a:p>
          </p:txBody>
        </p:sp>
        <p:sp>
          <p:nvSpPr>
            <p:cNvPr id="58" name="Commitments_EC4D">
              <a:extLst>
                <a:ext uri="{FF2B5EF4-FFF2-40B4-BE49-F238E27FC236}">
                  <a16:creationId xmlns:a16="http://schemas.microsoft.com/office/drawing/2014/main" id="{10E8DC92-C791-4BB4-AD63-928E45D825A9}"/>
                </a:ext>
                <a:ext uri="{C183D7F6-B498-43B3-948B-1728B52AA6E4}">
                  <adec:decorative xmlns:adec="http://schemas.microsoft.com/office/drawing/2017/decorative" val="1"/>
                </a:ext>
              </a:extLst>
            </p:cNvPr>
            <p:cNvSpPr>
              <a:spLocks noChangeAspect="1" noEditPoints="1"/>
            </p:cNvSpPr>
            <p:nvPr/>
          </p:nvSpPr>
          <p:spPr bwMode="auto">
            <a:xfrm>
              <a:off x="7750253" y="4117375"/>
              <a:ext cx="233438" cy="2188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A1A1A"/>
                </a:solidFill>
                <a:latin typeface="+mj-lt"/>
              </a:endParaRPr>
            </a:p>
          </p:txBody>
        </p:sp>
        <p:sp>
          <p:nvSpPr>
            <p:cNvPr id="59" name="TextBox 58">
              <a:extLst>
                <a:ext uri="{FF2B5EF4-FFF2-40B4-BE49-F238E27FC236}">
                  <a16:creationId xmlns:a16="http://schemas.microsoft.com/office/drawing/2014/main" id="{62DFE523-DBB3-4A1D-9664-EC3BDA60728D}"/>
                </a:ext>
                <a:ext uri="{C183D7F6-B498-43B3-948B-1728B52AA6E4}">
                  <adec:decorative xmlns:adec="http://schemas.microsoft.com/office/drawing/2017/decorative" val="1"/>
                </a:ext>
              </a:extLst>
            </p:cNvPr>
            <p:cNvSpPr txBox="1"/>
            <p:nvPr/>
          </p:nvSpPr>
          <p:spPr>
            <a:xfrm>
              <a:off x="7344393" y="4398855"/>
              <a:ext cx="1045158" cy="153888"/>
            </a:xfrm>
            <a:prstGeom prst="rect">
              <a:avLst/>
            </a:prstGeom>
            <a:noFill/>
          </p:spPr>
          <p:txBody>
            <a:bodyPr wrap="square" lIns="0" tIns="0" rIns="0" bIns="0" rtlCol="0">
              <a:spAutoFit/>
            </a:bodyPr>
            <a:lstStyle/>
            <a:p>
              <a:pPr algn="ctr"/>
              <a:r>
                <a:rPr lang="en-US" sz="1000">
                  <a:latin typeface="+mj-lt"/>
                </a:rPr>
                <a:t>ACCOUNTABILITY</a:t>
              </a:r>
            </a:p>
          </p:txBody>
        </p:sp>
        <p:sp>
          <p:nvSpPr>
            <p:cNvPr id="60" name="Circle: Hollow 59">
              <a:extLst>
                <a:ext uri="{FF2B5EF4-FFF2-40B4-BE49-F238E27FC236}">
                  <a16:creationId xmlns:a16="http://schemas.microsoft.com/office/drawing/2014/main" id="{C45F4A32-8C0D-4D11-B53F-E3656517B17C}"/>
                </a:ext>
              </a:extLst>
            </p:cNvPr>
            <p:cNvSpPr/>
            <p:nvPr/>
          </p:nvSpPr>
          <p:spPr>
            <a:xfrm>
              <a:off x="5961520" y="1525101"/>
              <a:ext cx="3785730" cy="3785730"/>
            </a:xfrm>
            <a:prstGeom prst="donut">
              <a:avLst>
                <a:gd name="adj" fmla="val 1457"/>
              </a:avLst>
            </a:prstGeom>
            <a:gradFill flip="none" rotWithShape="1">
              <a:gsLst>
                <a:gs pos="0">
                  <a:schemeClr val="tx2">
                    <a:alpha val="65000"/>
                  </a:schemeClr>
                </a:gs>
                <a:gs pos="50000">
                  <a:schemeClr val="bg2"/>
                </a:gs>
                <a:gs pos="100000">
                  <a:schemeClr val="tx2">
                    <a:alpha val="65000"/>
                  </a:schemeClr>
                </a:gs>
              </a:gsLst>
              <a:lin ang="0" scaled="1"/>
              <a:tileRect/>
            </a:gra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61" name="Arc 60">
              <a:extLst>
                <a:ext uri="{FF2B5EF4-FFF2-40B4-BE49-F238E27FC236}">
                  <a16:creationId xmlns:a16="http://schemas.microsoft.com/office/drawing/2014/main" id="{9130EFA8-C8D5-467C-A385-16FAD7921B67}"/>
                </a:ext>
              </a:extLst>
            </p:cNvPr>
            <p:cNvSpPr/>
            <p:nvPr/>
          </p:nvSpPr>
          <p:spPr>
            <a:xfrm>
              <a:off x="6158370" y="1721951"/>
              <a:ext cx="3392030" cy="3392030"/>
            </a:xfrm>
            <a:prstGeom prst="arc">
              <a:avLst>
                <a:gd name="adj1" fmla="val 13902983"/>
                <a:gd name="adj2" fmla="val 12465288"/>
              </a:avLst>
            </a:prstGeom>
            <a:noFill/>
            <a:ln w="38100" cap="rnd">
              <a:solidFill>
                <a:schemeClr val="bg1">
                  <a:lumMod val="50000"/>
                </a:schemeClr>
              </a:solidFill>
              <a:tailEnd type="arrow" w="lg" len="med"/>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62" name="Rectangle: Rounded Corners 61">
              <a:extLst>
                <a:ext uri="{FF2B5EF4-FFF2-40B4-BE49-F238E27FC236}">
                  <a16:creationId xmlns:a16="http://schemas.microsoft.com/office/drawing/2014/main" id="{EF80720A-1E48-456A-8329-FA04BE7D4A36}"/>
                </a:ext>
              </a:extLst>
            </p:cNvPr>
            <p:cNvSpPr/>
            <p:nvPr/>
          </p:nvSpPr>
          <p:spPr>
            <a:xfrm>
              <a:off x="9243058" y="1857204"/>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65760" tIns="91440" rIns="91440" bIns="91440" numCol="1" spcCol="1270" anchor="ctr" anchorCtr="0">
              <a:noAutofit/>
            </a:bodyPr>
            <a:lstStyle/>
            <a:p>
              <a:pPr lvl="0" defTabSz="1422400">
                <a:spcBef>
                  <a:spcPct val="0"/>
                </a:spcBef>
                <a:spcAft>
                  <a:spcPct val="35000"/>
                </a:spcAft>
              </a:pPr>
              <a:r>
                <a:rPr lang="en-IN" sz="1600">
                  <a:solidFill>
                    <a:schemeClr val="bg1"/>
                  </a:solidFill>
                  <a:latin typeface="+mj-lt"/>
                </a:rPr>
                <a:t>ENVISION</a:t>
              </a:r>
              <a:endParaRPr lang="en-US" sz="1600" kern="1200">
                <a:solidFill>
                  <a:schemeClr val="bg1"/>
                </a:solidFill>
                <a:latin typeface="+mj-lt"/>
              </a:endParaRPr>
            </a:p>
          </p:txBody>
        </p:sp>
        <p:sp>
          <p:nvSpPr>
            <p:cNvPr id="63" name="Freeform: Shape 62">
              <a:extLst>
                <a:ext uri="{FF2B5EF4-FFF2-40B4-BE49-F238E27FC236}">
                  <a16:creationId xmlns:a16="http://schemas.microsoft.com/office/drawing/2014/main" id="{24A4EA4C-65F7-46F1-A89F-ED0277FBE227}"/>
                </a:ext>
              </a:extLst>
            </p:cNvPr>
            <p:cNvSpPr/>
            <p:nvPr/>
          </p:nvSpPr>
          <p:spPr>
            <a:xfrm>
              <a:off x="8868984" y="1756127"/>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pic>
          <p:nvPicPr>
            <p:cNvPr id="64" name="Graphic 63">
              <a:extLst>
                <a:ext uri="{FF2B5EF4-FFF2-40B4-BE49-F238E27FC236}">
                  <a16:creationId xmlns:a16="http://schemas.microsoft.com/office/drawing/2014/main" id="{6C386B0B-5DC2-46F0-808C-636EFDD480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0016" y="1903848"/>
              <a:ext cx="412646" cy="439266"/>
            </a:xfrm>
            <a:prstGeom prst="rect">
              <a:avLst/>
            </a:prstGeom>
            <a:effectLst/>
          </p:spPr>
        </p:pic>
        <p:sp>
          <p:nvSpPr>
            <p:cNvPr id="65" name="TextBox 64">
              <a:extLst>
                <a:ext uri="{FF2B5EF4-FFF2-40B4-BE49-F238E27FC236}">
                  <a16:creationId xmlns:a16="http://schemas.microsoft.com/office/drawing/2014/main" id="{321F7315-1F9F-4693-98EF-6DFB93F0B6EF}"/>
                </a:ext>
              </a:extLst>
            </p:cNvPr>
            <p:cNvSpPr txBox="1"/>
            <p:nvPr/>
          </p:nvSpPr>
          <p:spPr>
            <a:xfrm>
              <a:off x="9658349" y="2431147"/>
              <a:ext cx="1816101" cy="307777"/>
            </a:xfrm>
            <a:prstGeom prst="rect">
              <a:avLst/>
            </a:prstGeom>
            <a:noFill/>
          </p:spPr>
          <p:txBody>
            <a:bodyPr wrap="square" lIns="0" tIns="0" rIns="0" bIns="0" rtlCol="0">
              <a:spAutoFit/>
            </a:bodyPr>
            <a:lstStyle/>
            <a:p>
              <a:r>
                <a:rPr lang="en-US" sz="1000"/>
                <a:t>AI benefits &amp; potential risks and consult diverse stakeholders</a:t>
              </a:r>
            </a:p>
          </p:txBody>
        </p:sp>
        <p:sp>
          <p:nvSpPr>
            <p:cNvPr id="66" name="Rectangle: Rounded Corners 65">
              <a:extLst>
                <a:ext uri="{FF2B5EF4-FFF2-40B4-BE49-F238E27FC236}">
                  <a16:creationId xmlns:a16="http://schemas.microsoft.com/office/drawing/2014/main" id="{354C6E8B-9A2D-4AE2-8226-A31529301AF2}"/>
                </a:ext>
              </a:extLst>
            </p:cNvPr>
            <p:cNvSpPr/>
            <p:nvPr/>
          </p:nvSpPr>
          <p:spPr>
            <a:xfrm>
              <a:off x="9491980" y="3151689"/>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40080" tIns="91440" rIns="91440" bIns="91440" numCol="1" spcCol="1270" anchor="ctr" anchorCtr="0">
              <a:noAutofit/>
            </a:bodyPr>
            <a:lstStyle/>
            <a:p>
              <a:pPr defTabSz="1422400">
                <a:spcBef>
                  <a:spcPct val="0"/>
                </a:spcBef>
                <a:spcAft>
                  <a:spcPct val="35000"/>
                </a:spcAft>
              </a:pPr>
              <a:r>
                <a:rPr lang="en-IN" sz="1600">
                  <a:solidFill>
                    <a:schemeClr val="bg1"/>
                  </a:solidFill>
                  <a:latin typeface="+mj-lt"/>
                </a:rPr>
                <a:t>DEFINE</a:t>
              </a:r>
              <a:endParaRPr lang="en-US" sz="1600">
                <a:solidFill>
                  <a:schemeClr val="bg1"/>
                </a:solidFill>
                <a:latin typeface="+mj-lt"/>
              </a:endParaRPr>
            </a:p>
          </p:txBody>
        </p:sp>
        <p:sp>
          <p:nvSpPr>
            <p:cNvPr id="67" name="Freeform: Shape 66">
              <a:extLst>
                <a:ext uri="{FF2B5EF4-FFF2-40B4-BE49-F238E27FC236}">
                  <a16:creationId xmlns:a16="http://schemas.microsoft.com/office/drawing/2014/main" id="{C8420E98-DCED-4C97-AFD9-149F6171CD30}"/>
                </a:ext>
              </a:extLst>
            </p:cNvPr>
            <p:cNvSpPr/>
            <p:nvPr/>
          </p:nvSpPr>
          <p:spPr>
            <a:xfrm>
              <a:off x="9382113" y="3050612"/>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grpSp>
          <p:nvGrpSpPr>
            <p:cNvPr id="68" name="Group 67">
              <a:extLst>
                <a:ext uri="{FF2B5EF4-FFF2-40B4-BE49-F238E27FC236}">
                  <a16:creationId xmlns:a16="http://schemas.microsoft.com/office/drawing/2014/main" id="{8AFD8551-92DD-450E-8531-05A72CE1CFD2}"/>
                </a:ext>
              </a:extLst>
            </p:cNvPr>
            <p:cNvGrpSpPr/>
            <p:nvPr/>
          </p:nvGrpSpPr>
          <p:grpSpPr>
            <a:xfrm>
              <a:off x="9565154" y="3254227"/>
              <a:ext cx="368628" cy="327478"/>
              <a:chOff x="10337355" y="1204453"/>
              <a:chExt cx="411719" cy="365760"/>
            </a:xfrm>
          </p:grpSpPr>
          <p:sp>
            <p:nvSpPr>
              <p:cNvPr id="86" name="heart" title="Icon of a heart">
                <a:extLst>
                  <a:ext uri="{FF2B5EF4-FFF2-40B4-BE49-F238E27FC236}">
                    <a16:creationId xmlns:a16="http://schemas.microsoft.com/office/drawing/2014/main" id="{268B33A3-5C0D-4395-89D9-429D46DCF057}"/>
                  </a:ext>
                </a:extLst>
              </p:cNvPr>
              <p:cNvSpPr>
                <a:spLocks noChangeAspect="1"/>
              </p:cNvSpPr>
              <p:nvPr/>
            </p:nvSpPr>
            <p:spPr bwMode="auto">
              <a:xfrm>
                <a:off x="10453196" y="1246467"/>
                <a:ext cx="199381" cy="181537"/>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speech_2" title="Icon of a chat bubble">
                <a:extLst>
                  <a:ext uri="{FF2B5EF4-FFF2-40B4-BE49-F238E27FC236}">
                    <a16:creationId xmlns:a16="http://schemas.microsoft.com/office/drawing/2014/main" id="{4BC2A1BB-D5CD-47EE-8699-9F0E08593B41}"/>
                  </a:ext>
                </a:extLst>
              </p:cNvPr>
              <p:cNvSpPr>
                <a:spLocks noChangeAspect="1" noEditPoints="1"/>
              </p:cNvSpPr>
              <p:nvPr/>
            </p:nvSpPr>
            <p:spPr bwMode="auto">
              <a:xfrm>
                <a:off x="10337355" y="1204453"/>
                <a:ext cx="411719" cy="36576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69" name="TextBox 68">
              <a:extLst>
                <a:ext uri="{FF2B5EF4-FFF2-40B4-BE49-F238E27FC236}">
                  <a16:creationId xmlns:a16="http://schemas.microsoft.com/office/drawing/2014/main" id="{F45858E5-0AAD-4DB2-B965-C138F1A2FF89}"/>
                </a:ext>
              </a:extLst>
            </p:cNvPr>
            <p:cNvSpPr txBox="1"/>
            <p:nvPr/>
          </p:nvSpPr>
          <p:spPr>
            <a:xfrm>
              <a:off x="9791699" y="3801466"/>
              <a:ext cx="1684163" cy="307777"/>
            </a:xfrm>
            <a:prstGeom prst="rect">
              <a:avLst/>
            </a:prstGeom>
            <a:noFill/>
          </p:spPr>
          <p:txBody>
            <a:bodyPr wrap="square" lIns="0" tIns="0" rIns="0" bIns="0" rtlCol="0">
              <a:spAutoFit/>
            </a:bodyPr>
            <a:lstStyle/>
            <a:p>
              <a:r>
                <a:rPr lang="en-US" sz="1000"/>
                <a:t>Objectives, data requirements &amp; responsible metrics</a:t>
              </a:r>
            </a:p>
          </p:txBody>
        </p:sp>
        <p:sp>
          <p:nvSpPr>
            <p:cNvPr id="70" name="Rectangle: Rounded Corners 69">
              <a:extLst>
                <a:ext uri="{FF2B5EF4-FFF2-40B4-BE49-F238E27FC236}">
                  <a16:creationId xmlns:a16="http://schemas.microsoft.com/office/drawing/2014/main" id="{403FD6A8-712C-4B12-81FF-4383ABFA4E23}"/>
                </a:ext>
              </a:extLst>
            </p:cNvPr>
            <p:cNvSpPr/>
            <p:nvPr/>
          </p:nvSpPr>
          <p:spPr>
            <a:xfrm>
              <a:off x="9243058" y="4446176"/>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65760" tIns="91440" rIns="91440" bIns="91440" numCol="1" spcCol="1270" anchor="ctr" anchorCtr="0">
              <a:noAutofit/>
            </a:bodyPr>
            <a:lstStyle/>
            <a:p>
              <a:pPr defTabSz="1422400">
                <a:spcBef>
                  <a:spcPct val="0"/>
                </a:spcBef>
                <a:spcAft>
                  <a:spcPct val="35000"/>
                </a:spcAft>
              </a:pPr>
              <a:r>
                <a:rPr lang="en-IN" sz="1600">
                  <a:solidFill>
                    <a:schemeClr val="bg1"/>
                  </a:solidFill>
                  <a:latin typeface="+mj-lt"/>
                </a:rPr>
                <a:t>PROTOTYPE</a:t>
              </a:r>
              <a:endParaRPr lang="en-US" sz="1600">
                <a:solidFill>
                  <a:schemeClr val="bg1"/>
                </a:solidFill>
                <a:latin typeface="+mj-lt"/>
              </a:endParaRPr>
            </a:p>
          </p:txBody>
        </p:sp>
        <p:sp>
          <p:nvSpPr>
            <p:cNvPr id="71" name="Freeform: Shape 70">
              <a:extLst>
                <a:ext uri="{FF2B5EF4-FFF2-40B4-BE49-F238E27FC236}">
                  <a16:creationId xmlns:a16="http://schemas.microsoft.com/office/drawing/2014/main" id="{D402C6B0-EFB7-437A-90C7-9C7FFAEE8DEA}"/>
                </a:ext>
              </a:extLst>
            </p:cNvPr>
            <p:cNvSpPr/>
            <p:nvPr/>
          </p:nvSpPr>
          <p:spPr>
            <a:xfrm>
              <a:off x="8868984" y="4345099"/>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72" name="Graphic 15">
              <a:extLst>
                <a:ext uri="{FF2B5EF4-FFF2-40B4-BE49-F238E27FC236}">
                  <a16:creationId xmlns:a16="http://schemas.microsoft.com/office/drawing/2014/main" id="{2B609F98-8AFF-4D36-B8E5-A93B09C1C865}"/>
                </a:ext>
              </a:extLst>
            </p:cNvPr>
            <p:cNvSpPr/>
            <p:nvPr/>
          </p:nvSpPr>
          <p:spPr>
            <a:xfrm>
              <a:off x="9045840" y="4498582"/>
              <a:ext cx="380998" cy="427744"/>
            </a:xfrm>
            <a:custGeom>
              <a:avLst/>
              <a:gdLst>
                <a:gd name="connsiteX0" fmla="*/ 259747 w 566642"/>
                <a:gd name="connsiteY0" fmla="*/ 636175 h 636174"/>
                <a:gd name="connsiteX1" fmla="*/ 0 w 566642"/>
                <a:gd name="connsiteY1" fmla="*/ 470726 h 636174"/>
                <a:gd name="connsiteX2" fmla="*/ 0 w 566642"/>
                <a:gd name="connsiteY2" fmla="*/ 210502 h 636174"/>
                <a:gd name="connsiteX3" fmla="*/ 108014 w 566642"/>
                <a:gd name="connsiteY3" fmla="*/ 279273 h 636174"/>
                <a:gd name="connsiteX4" fmla="*/ 259747 w 566642"/>
                <a:gd name="connsiteY4" fmla="*/ 375952 h 636174"/>
                <a:gd name="connsiteX5" fmla="*/ 259747 w 566642"/>
                <a:gd name="connsiteY5" fmla="*/ 636175 h 636174"/>
                <a:gd name="connsiteX6" fmla="*/ 259747 w 566642"/>
                <a:gd name="connsiteY6" fmla="*/ 636175 h 636174"/>
                <a:gd name="connsiteX7" fmla="*/ 283369 w 566642"/>
                <a:gd name="connsiteY7" fmla="*/ 333566 h 636174"/>
                <a:gd name="connsiteX8" fmla="*/ 21527 w 566642"/>
                <a:gd name="connsiteY8" fmla="*/ 166783 h 636174"/>
                <a:gd name="connsiteX9" fmla="*/ 283369 w 566642"/>
                <a:gd name="connsiteY9" fmla="*/ 0 h 636174"/>
                <a:gd name="connsiteX10" fmla="*/ 545211 w 566642"/>
                <a:gd name="connsiteY10" fmla="*/ 166783 h 636174"/>
                <a:gd name="connsiteX11" fmla="*/ 283369 w 566642"/>
                <a:gd name="connsiteY11" fmla="*/ 333566 h 636174"/>
                <a:gd name="connsiteX12" fmla="*/ 283369 w 566642"/>
                <a:gd name="connsiteY12" fmla="*/ 333566 h 636174"/>
                <a:gd name="connsiteX13" fmla="*/ 566642 w 566642"/>
                <a:gd name="connsiteY13" fmla="*/ 470726 h 636174"/>
                <a:gd name="connsiteX14" fmla="*/ 306991 w 566642"/>
                <a:gd name="connsiteY14" fmla="*/ 636175 h 636174"/>
                <a:gd name="connsiteX15" fmla="*/ 306991 w 566642"/>
                <a:gd name="connsiteY15" fmla="*/ 375857 h 636174"/>
                <a:gd name="connsiteX16" fmla="*/ 566642 w 566642"/>
                <a:gd name="connsiteY16" fmla="*/ 210502 h 636174"/>
                <a:gd name="connsiteX17" fmla="*/ 566642 w 566642"/>
                <a:gd name="connsiteY17" fmla="*/ 470726 h 636174"/>
                <a:gd name="connsiteX18" fmla="*/ 566642 w 566642"/>
                <a:gd name="connsiteY18" fmla="*/ 470726 h 63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642" h="636174">
                  <a:moveTo>
                    <a:pt x="259747" y="636175"/>
                  </a:moveTo>
                  <a:lnTo>
                    <a:pt x="0" y="470726"/>
                  </a:lnTo>
                  <a:lnTo>
                    <a:pt x="0" y="210502"/>
                  </a:lnTo>
                  <a:lnTo>
                    <a:pt x="108014" y="279273"/>
                  </a:lnTo>
                  <a:lnTo>
                    <a:pt x="259747" y="375952"/>
                  </a:lnTo>
                  <a:lnTo>
                    <a:pt x="259747" y="636175"/>
                  </a:lnTo>
                  <a:lnTo>
                    <a:pt x="259747" y="636175"/>
                  </a:lnTo>
                  <a:close/>
                  <a:moveTo>
                    <a:pt x="283369" y="333566"/>
                  </a:moveTo>
                  <a:lnTo>
                    <a:pt x="21527" y="166783"/>
                  </a:lnTo>
                  <a:lnTo>
                    <a:pt x="283369" y="0"/>
                  </a:lnTo>
                  <a:lnTo>
                    <a:pt x="545211" y="166783"/>
                  </a:lnTo>
                  <a:lnTo>
                    <a:pt x="283369" y="333566"/>
                  </a:lnTo>
                  <a:lnTo>
                    <a:pt x="283369" y="333566"/>
                  </a:lnTo>
                  <a:close/>
                  <a:moveTo>
                    <a:pt x="566642" y="470726"/>
                  </a:moveTo>
                  <a:lnTo>
                    <a:pt x="306991" y="636175"/>
                  </a:lnTo>
                  <a:lnTo>
                    <a:pt x="306991" y="375857"/>
                  </a:lnTo>
                  <a:lnTo>
                    <a:pt x="566642" y="210502"/>
                  </a:lnTo>
                  <a:lnTo>
                    <a:pt x="566642" y="470726"/>
                  </a:lnTo>
                  <a:lnTo>
                    <a:pt x="566642" y="470726"/>
                  </a:lnTo>
                  <a:close/>
                </a:path>
              </a:pathLst>
            </a:custGeom>
            <a:noFill/>
            <a:ln w="12700" cap="sq">
              <a:solidFill>
                <a:schemeClr val="bg1"/>
              </a:solidFill>
              <a:prstDash val="solid"/>
              <a:miter/>
            </a:ln>
          </p:spPr>
          <p:txBody>
            <a:bodyPr rtlCol="0" anchor="ctr"/>
            <a:lstStyle/>
            <a:p>
              <a:endParaRPr lang="en-IN">
                <a:solidFill>
                  <a:schemeClr val="bg1"/>
                </a:solidFill>
              </a:endParaRPr>
            </a:p>
          </p:txBody>
        </p:sp>
        <p:sp>
          <p:nvSpPr>
            <p:cNvPr id="73" name="TextBox 72">
              <a:extLst>
                <a:ext uri="{FF2B5EF4-FFF2-40B4-BE49-F238E27FC236}">
                  <a16:creationId xmlns:a16="http://schemas.microsoft.com/office/drawing/2014/main" id="{44DA3C4D-AAA2-4623-9AB1-8A3C7CDA517C}"/>
                </a:ext>
              </a:extLst>
            </p:cNvPr>
            <p:cNvSpPr txBox="1"/>
            <p:nvPr/>
          </p:nvSpPr>
          <p:spPr>
            <a:xfrm>
              <a:off x="9600229" y="5025122"/>
              <a:ext cx="1742284" cy="307777"/>
            </a:xfrm>
            <a:prstGeom prst="rect">
              <a:avLst/>
            </a:prstGeom>
            <a:noFill/>
          </p:spPr>
          <p:txBody>
            <a:bodyPr wrap="square" lIns="0" tIns="0" rIns="0" bIns="0" rtlCol="0">
              <a:spAutoFit/>
            </a:bodyPr>
            <a:lstStyle/>
            <a:p>
              <a:r>
                <a:rPr lang="en-US" sz="1000"/>
                <a:t>Data, models &amp; experience responsibly and test frequently</a:t>
              </a:r>
            </a:p>
          </p:txBody>
        </p:sp>
        <p:sp>
          <p:nvSpPr>
            <p:cNvPr id="74" name="Rectangle: Rounded Corners 73">
              <a:extLst>
                <a:ext uri="{FF2B5EF4-FFF2-40B4-BE49-F238E27FC236}">
                  <a16:creationId xmlns:a16="http://schemas.microsoft.com/office/drawing/2014/main" id="{FD864726-44F5-4799-BC07-EE535463386F}"/>
                </a:ext>
              </a:extLst>
            </p:cNvPr>
            <p:cNvSpPr/>
            <p:nvPr/>
          </p:nvSpPr>
          <p:spPr>
            <a:xfrm>
              <a:off x="4366258" y="4446176"/>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365760" bIns="91440" numCol="1" spcCol="1270" anchor="ctr" anchorCtr="0">
              <a:noAutofit/>
            </a:bodyPr>
            <a:lstStyle/>
            <a:p>
              <a:pPr algn="r" defTabSz="1422400">
                <a:spcBef>
                  <a:spcPct val="0"/>
                </a:spcBef>
                <a:spcAft>
                  <a:spcPct val="35000"/>
                </a:spcAft>
              </a:pPr>
              <a:r>
                <a:rPr lang="en-IN" sz="1600">
                  <a:solidFill>
                    <a:schemeClr val="bg1"/>
                  </a:solidFill>
                  <a:latin typeface="+mj-lt"/>
                </a:rPr>
                <a:t>BUILD</a:t>
              </a:r>
            </a:p>
          </p:txBody>
        </p:sp>
        <p:sp>
          <p:nvSpPr>
            <p:cNvPr id="75" name="Freeform: Shape 74">
              <a:extLst>
                <a:ext uri="{FF2B5EF4-FFF2-40B4-BE49-F238E27FC236}">
                  <a16:creationId xmlns:a16="http://schemas.microsoft.com/office/drawing/2014/main" id="{E8A541AB-509F-4004-B470-8F7C24E63E80}"/>
                </a:ext>
              </a:extLst>
            </p:cNvPr>
            <p:cNvSpPr/>
            <p:nvPr/>
          </p:nvSpPr>
          <p:spPr>
            <a:xfrm>
              <a:off x="6108542" y="4345099"/>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76" name="Graphic 4">
              <a:extLst>
                <a:ext uri="{FF2B5EF4-FFF2-40B4-BE49-F238E27FC236}">
                  <a16:creationId xmlns:a16="http://schemas.microsoft.com/office/drawing/2014/main" id="{4165B4AB-4D8E-4B4E-A9CC-29F4739CFF24}"/>
                </a:ext>
              </a:extLst>
            </p:cNvPr>
            <p:cNvSpPr/>
            <p:nvPr/>
          </p:nvSpPr>
          <p:spPr>
            <a:xfrm>
              <a:off x="6292421" y="4524552"/>
              <a:ext cx="366952" cy="375804"/>
            </a:xfrm>
            <a:custGeom>
              <a:avLst/>
              <a:gdLst>
                <a:gd name="connsiteX0" fmla="*/ 125030 w 245201"/>
                <a:gd name="connsiteY0" fmla="*/ 155448 h 251118"/>
                <a:gd name="connsiteX1" fmla="*/ 140080 w 245201"/>
                <a:gd name="connsiteY1" fmla="*/ 171831 h 251118"/>
                <a:gd name="connsiteX2" fmla="*/ 179418 w 245201"/>
                <a:gd name="connsiteY2" fmla="*/ 214598 h 251118"/>
                <a:gd name="connsiteX3" fmla="*/ 206564 w 245201"/>
                <a:gd name="connsiteY3" fmla="*/ 244126 h 251118"/>
                <a:gd name="connsiteX4" fmla="*/ 238378 w 245201"/>
                <a:gd name="connsiteY4" fmla="*/ 245078 h 251118"/>
                <a:gd name="connsiteX5" fmla="*/ 239426 w 245201"/>
                <a:gd name="connsiteY5" fmla="*/ 213932 h 251118"/>
                <a:gd name="connsiteX6" fmla="*/ 212279 w 245201"/>
                <a:gd name="connsiteY6" fmla="*/ 184404 h 251118"/>
                <a:gd name="connsiteX7" fmla="*/ 172941 w 245201"/>
                <a:gd name="connsiteY7" fmla="*/ 141637 h 251118"/>
                <a:gd name="connsiteX8" fmla="*/ 157892 w 245201"/>
                <a:gd name="connsiteY8" fmla="*/ 125254 h 251118"/>
                <a:gd name="connsiteX9" fmla="*/ 157892 w 245201"/>
                <a:gd name="connsiteY9" fmla="*/ 125254 h 251118"/>
                <a:gd name="connsiteX10" fmla="*/ 109124 w 245201"/>
                <a:gd name="connsiteY10" fmla="*/ 104680 h 251118"/>
                <a:gd name="connsiteX11" fmla="*/ 69404 w 245201"/>
                <a:gd name="connsiteY11" fmla="*/ 61532 h 251118"/>
                <a:gd name="connsiteX12" fmla="*/ 231901 w 245201"/>
                <a:gd name="connsiteY12" fmla="*/ 24003 h 251118"/>
                <a:gd name="connsiteX13" fmla="*/ 228377 w 245201"/>
                <a:gd name="connsiteY13" fmla="*/ 95917 h 251118"/>
                <a:gd name="connsiteX14" fmla="*/ 182085 w 245201"/>
                <a:gd name="connsiteY14" fmla="*/ 108680 h 251118"/>
                <a:gd name="connsiteX15" fmla="*/ 175037 w 245201"/>
                <a:gd name="connsiteY15" fmla="*/ 106013 h 251118"/>
                <a:gd name="connsiteX16" fmla="*/ 36734 w 245201"/>
                <a:gd name="connsiteY16" fmla="*/ 233267 h 251118"/>
                <a:gd name="connsiteX17" fmla="*/ 5587 w 245201"/>
                <a:gd name="connsiteY17" fmla="*/ 232220 h 251118"/>
                <a:gd name="connsiteX18" fmla="*/ 7111 w 245201"/>
                <a:gd name="connsiteY18" fmla="*/ 201073 h 251118"/>
                <a:gd name="connsiteX19" fmla="*/ 145414 w 245201"/>
                <a:gd name="connsiteY19" fmla="*/ 73819 h 251118"/>
                <a:gd name="connsiteX20" fmla="*/ 143318 w 245201"/>
                <a:gd name="connsiteY20" fmla="*/ 66580 h 251118"/>
                <a:gd name="connsiteX21" fmla="*/ 159892 w 245201"/>
                <a:gd name="connsiteY21" fmla="*/ 21527 h 251118"/>
                <a:gd name="connsiteX22" fmla="*/ 231901 w 245201"/>
                <a:gd name="connsiteY22" fmla="*/ 24003 h 251118"/>
                <a:gd name="connsiteX23" fmla="*/ 231901 w 245201"/>
                <a:gd name="connsiteY23" fmla="*/ 24003 h 251118"/>
                <a:gd name="connsiteX24" fmla="*/ 230186 w 245201"/>
                <a:gd name="connsiteY24" fmla="*/ 22098 h 251118"/>
                <a:gd name="connsiteX25" fmla="*/ 194372 w 245201"/>
                <a:gd name="connsiteY25" fmla="*/ 55055 h 251118"/>
                <a:gd name="connsiteX26" fmla="*/ 73405 w 245201"/>
                <a:gd name="connsiteY26" fmla="*/ 29432 h 251118"/>
                <a:gd name="connsiteX27" fmla="*/ 66071 w 245201"/>
                <a:gd name="connsiteY27" fmla="*/ 56674 h 251118"/>
                <a:gd name="connsiteX28" fmla="*/ 39020 w 245201"/>
                <a:gd name="connsiteY28" fmla="*/ 63151 h 251118"/>
                <a:gd name="connsiteX29" fmla="*/ 10159 w 245201"/>
                <a:gd name="connsiteY29" fmla="*/ 33719 h 251118"/>
                <a:gd name="connsiteX30" fmla="*/ 44544 w 245201"/>
                <a:gd name="connsiteY30" fmla="*/ 0 h 251118"/>
                <a:gd name="connsiteX31" fmla="*/ 73405 w 245201"/>
                <a:gd name="connsiteY31" fmla="*/ 29432 h 25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201" h="251118">
                  <a:moveTo>
                    <a:pt x="125030" y="155448"/>
                  </a:moveTo>
                  <a:cubicBezTo>
                    <a:pt x="125030" y="155448"/>
                    <a:pt x="125030" y="155448"/>
                    <a:pt x="140080" y="171831"/>
                  </a:cubicBezTo>
                  <a:cubicBezTo>
                    <a:pt x="140080" y="171831"/>
                    <a:pt x="140080" y="171831"/>
                    <a:pt x="179418" y="214598"/>
                  </a:cubicBezTo>
                  <a:cubicBezTo>
                    <a:pt x="179418" y="214598"/>
                    <a:pt x="179418" y="214598"/>
                    <a:pt x="206564" y="244126"/>
                  </a:cubicBezTo>
                  <a:cubicBezTo>
                    <a:pt x="214661" y="252889"/>
                    <a:pt x="229043" y="253651"/>
                    <a:pt x="238378" y="245078"/>
                  </a:cubicBezTo>
                  <a:cubicBezTo>
                    <a:pt x="247046" y="237077"/>
                    <a:pt x="247522" y="222695"/>
                    <a:pt x="239426" y="213932"/>
                  </a:cubicBezTo>
                  <a:cubicBezTo>
                    <a:pt x="239426" y="213932"/>
                    <a:pt x="239426" y="213932"/>
                    <a:pt x="212279" y="184404"/>
                  </a:cubicBezTo>
                  <a:cubicBezTo>
                    <a:pt x="212279" y="184404"/>
                    <a:pt x="212279" y="184404"/>
                    <a:pt x="172941" y="141637"/>
                  </a:cubicBezTo>
                  <a:cubicBezTo>
                    <a:pt x="172941" y="141637"/>
                    <a:pt x="172941" y="141637"/>
                    <a:pt x="157892" y="125254"/>
                  </a:cubicBezTo>
                  <a:lnTo>
                    <a:pt x="157892" y="125254"/>
                  </a:lnTo>
                  <a:moveTo>
                    <a:pt x="109124" y="104680"/>
                  </a:moveTo>
                  <a:cubicBezTo>
                    <a:pt x="109124" y="104680"/>
                    <a:pt x="109124" y="104680"/>
                    <a:pt x="69404" y="61532"/>
                  </a:cubicBezTo>
                  <a:moveTo>
                    <a:pt x="231901" y="24003"/>
                  </a:moveTo>
                  <a:cubicBezTo>
                    <a:pt x="250760" y="44482"/>
                    <a:pt x="249141" y="76867"/>
                    <a:pt x="228377" y="95917"/>
                  </a:cubicBezTo>
                  <a:cubicBezTo>
                    <a:pt x="215137" y="108014"/>
                    <a:pt x="198182" y="112300"/>
                    <a:pt x="182085" y="108680"/>
                  </a:cubicBezTo>
                  <a:cubicBezTo>
                    <a:pt x="175037" y="106013"/>
                    <a:pt x="175037" y="106013"/>
                    <a:pt x="175037" y="106013"/>
                  </a:cubicBezTo>
                  <a:cubicBezTo>
                    <a:pt x="36734" y="233267"/>
                    <a:pt x="36734" y="233267"/>
                    <a:pt x="36734" y="233267"/>
                  </a:cubicBezTo>
                  <a:cubicBezTo>
                    <a:pt x="27971" y="241364"/>
                    <a:pt x="13588" y="240887"/>
                    <a:pt x="5587" y="232220"/>
                  </a:cubicBezTo>
                  <a:cubicBezTo>
                    <a:pt x="-2414" y="223552"/>
                    <a:pt x="-1747" y="209169"/>
                    <a:pt x="7111" y="201073"/>
                  </a:cubicBezTo>
                  <a:cubicBezTo>
                    <a:pt x="145414" y="73819"/>
                    <a:pt x="145414" y="73819"/>
                    <a:pt x="145414" y="73819"/>
                  </a:cubicBezTo>
                  <a:cubicBezTo>
                    <a:pt x="143318" y="66580"/>
                    <a:pt x="143318" y="66580"/>
                    <a:pt x="143318" y="66580"/>
                  </a:cubicBezTo>
                  <a:cubicBezTo>
                    <a:pt x="141699" y="50959"/>
                    <a:pt x="146747" y="33719"/>
                    <a:pt x="159892" y="21527"/>
                  </a:cubicBezTo>
                  <a:cubicBezTo>
                    <a:pt x="180656" y="2381"/>
                    <a:pt x="213041" y="3524"/>
                    <a:pt x="231901" y="24003"/>
                  </a:cubicBezTo>
                  <a:lnTo>
                    <a:pt x="231901" y="24003"/>
                  </a:lnTo>
                  <a:close/>
                  <a:moveTo>
                    <a:pt x="230186" y="22098"/>
                  </a:moveTo>
                  <a:cubicBezTo>
                    <a:pt x="194372" y="55055"/>
                    <a:pt x="194372" y="55055"/>
                    <a:pt x="194372" y="55055"/>
                  </a:cubicBezTo>
                  <a:moveTo>
                    <a:pt x="73405" y="29432"/>
                  </a:moveTo>
                  <a:lnTo>
                    <a:pt x="66071" y="56674"/>
                  </a:lnTo>
                  <a:lnTo>
                    <a:pt x="39020" y="63151"/>
                  </a:lnTo>
                  <a:lnTo>
                    <a:pt x="10159" y="33719"/>
                  </a:lnTo>
                  <a:lnTo>
                    <a:pt x="44544" y="0"/>
                  </a:lnTo>
                  <a:lnTo>
                    <a:pt x="73405" y="29432"/>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TextBox 76">
              <a:extLst>
                <a:ext uri="{FF2B5EF4-FFF2-40B4-BE49-F238E27FC236}">
                  <a16:creationId xmlns:a16="http://schemas.microsoft.com/office/drawing/2014/main" id="{BB027AC0-2192-44F8-989C-E4729603AD4D}"/>
                </a:ext>
              </a:extLst>
            </p:cNvPr>
            <p:cNvSpPr txBox="1"/>
            <p:nvPr/>
          </p:nvSpPr>
          <p:spPr>
            <a:xfrm>
              <a:off x="4552672" y="5025122"/>
              <a:ext cx="2051928" cy="307777"/>
            </a:xfrm>
            <a:prstGeom prst="rect">
              <a:avLst/>
            </a:prstGeom>
            <a:noFill/>
          </p:spPr>
          <p:txBody>
            <a:bodyPr wrap="square" lIns="0" tIns="0" rIns="0" bIns="0" rtlCol="0">
              <a:spAutoFit/>
            </a:bodyPr>
            <a:lstStyle/>
            <a:p>
              <a:r>
                <a:rPr lang="en-US" sz="1000"/>
                <a:t>And integrate AI according to responsible metrics &amp; tradeoffs</a:t>
              </a:r>
            </a:p>
          </p:txBody>
        </p:sp>
        <p:sp>
          <p:nvSpPr>
            <p:cNvPr id="78" name="Rectangle: Rounded Corners 77">
              <a:extLst>
                <a:ext uri="{FF2B5EF4-FFF2-40B4-BE49-F238E27FC236}">
                  <a16:creationId xmlns:a16="http://schemas.microsoft.com/office/drawing/2014/main" id="{600F4D35-0784-4619-A135-33ECBF8D545B}"/>
                </a:ext>
              </a:extLst>
            </p:cNvPr>
            <p:cNvSpPr/>
            <p:nvPr/>
          </p:nvSpPr>
          <p:spPr>
            <a:xfrm>
              <a:off x="4113670" y="3151689"/>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640080" bIns="91440" numCol="1" spcCol="1270" anchor="ctr" anchorCtr="0">
              <a:noAutofit/>
            </a:bodyPr>
            <a:lstStyle/>
            <a:p>
              <a:pPr algn="r" defTabSz="1422400">
                <a:spcBef>
                  <a:spcPct val="0"/>
                </a:spcBef>
                <a:spcAft>
                  <a:spcPct val="35000"/>
                </a:spcAft>
              </a:pPr>
              <a:r>
                <a:rPr lang="en-IN" sz="1600">
                  <a:solidFill>
                    <a:schemeClr val="bg1"/>
                  </a:solidFill>
                  <a:latin typeface="+mj-lt"/>
                </a:rPr>
                <a:t>LAUNCH</a:t>
              </a:r>
            </a:p>
          </p:txBody>
        </p:sp>
        <p:sp>
          <p:nvSpPr>
            <p:cNvPr id="79" name="Freeform: Shape 78">
              <a:extLst>
                <a:ext uri="{FF2B5EF4-FFF2-40B4-BE49-F238E27FC236}">
                  <a16:creationId xmlns:a16="http://schemas.microsoft.com/office/drawing/2014/main" id="{AA2444A1-73BB-4320-BC64-EA8B4A90A487}"/>
                </a:ext>
              </a:extLst>
            </p:cNvPr>
            <p:cNvSpPr/>
            <p:nvPr/>
          </p:nvSpPr>
          <p:spPr>
            <a:xfrm>
              <a:off x="5591951" y="3050612"/>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80" name="Rocket">
              <a:extLst>
                <a:ext uri="{FF2B5EF4-FFF2-40B4-BE49-F238E27FC236}">
                  <a16:creationId xmlns:a16="http://schemas.microsoft.com/office/drawing/2014/main" id="{C5293C7B-B9D0-4D96-A6C3-7B072604BA38}"/>
                </a:ext>
                <a:ext uri="{C183D7F6-B498-43B3-948B-1728B52AA6E4}">
                  <adec:decorative xmlns:adec="http://schemas.microsoft.com/office/drawing/2017/decorative" val="1"/>
                </a:ext>
              </a:extLst>
            </p:cNvPr>
            <p:cNvSpPr>
              <a:spLocks noChangeAspect="1" noEditPoints="1"/>
            </p:cNvSpPr>
            <p:nvPr/>
          </p:nvSpPr>
          <p:spPr bwMode="auto">
            <a:xfrm>
              <a:off x="5771302" y="3233277"/>
              <a:ext cx="376006" cy="36937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TextBox 80">
              <a:extLst>
                <a:ext uri="{FF2B5EF4-FFF2-40B4-BE49-F238E27FC236}">
                  <a16:creationId xmlns:a16="http://schemas.microsoft.com/office/drawing/2014/main" id="{A48AE02A-CE28-42BA-A0C5-DA017AE0638C}"/>
                </a:ext>
                <a:ext uri="{C183D7F6-B498-43B3-948B-1728B52AA6E4}">
                  <adec:decorative xmlns:adec="http://schemas.microsoft.com/office/drawing/2017/decorative" val="1"/>
                </a:ext>
              </a:extLst>
            </p:cNvPr>
            <p:cNvSpPr txBox="1"/>
            <p:nvPr/>
          </p:nvSpPr>
          <p:spPr>
            <a:xfrm>
              <a:off x="4329921" y="3801466"/>
              <a:ext cx="1673667" cy="461665"/>
            </a:xfrm>
            <a:prstGeom prst="rect">
              <a:avLst/>
            </a:prstGeom>
            <a:noFill/>
          </p:spPr>
          <p:txBody>
            <a:bodyPr wrap="square" lIns="0" tIns="0" rIns="0" bIns="0" rtlCol="0">
              <a:spAutoFit/>
            </a:bodyPr>
            <a:lstStyle/>
            <a:p>
              <a:r>
                <a:rPr lang="en-US" sz="1000"/>
                <a:t>After diverse ring-testing</a:t>
              </a:r>
              <a:br>
                <a:rPr lang="en-US" sz="1000"/>
              </a:br>
              <a:r>
                <a:rPr lang="en-US" sz="1000"/>
                <a:t>with escalation and</a:t>
              </a:r>
              <a:br>
                <a:rPr lang="en-US" sz="1000"/>
              </a:br>
              <a:r>
                <a:rPr lang="en-US" sz="1000"/>
                <a:t>recovery plan</a:t>
              </a:r>
            </a:p>
          </p:txBody>
        </p:sp>
        <p:sp>
          <p:nvSpPr>
            <p:cNvPr id="82" name="Rectangle: Rounded Corners 81">
              <a:extLst>
                <a:ext uri="{FF2B5EF4-FFF2-40B4-BE49-F238E27FC236}">
                  <a16:creationId xmlns:a16="http://schemas.microsoft.com/office/drawing/2014/main" id="{6C5CA9CB-5C97-4472-B0C1-B7A466CFA8F9}"/>
                </a:ext>
              </a:extLst>
            </p:cNvPr>
            <p:cNvSpPr/>
            <p:nvPr/>
          </p:nvSpPr>
          <p:spPr>
            <a:xfrm>
              <a:off x="4366258" y="1857204"/>
              <a:ext cx="2103120" cy="532554"/>
            </a:xfrm>
            <a:prstGeom prst="roundRect">
              <a:avLst>
                <a:gd name="adj" fmla="val 50000"/>
              </a:avLst>
            </a:prstGeom>
            <a:solidFill>
              <a:schemeClr val="accent1"/>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365760" bIns="91440" numCol="1" spcCol="1270" anchor="ctr" anchorCtr="0">
              <a:noAutofit/>
            </a:bodyPr>
            <a:lstStyle/>
            <a:p>
              <a:pPr algn="r" defTabSz="1422400">
                <a:spcBef>
                  <a:spcPct val="0"/>
                </a:spcBef>
                <a:spcAft>
                  <a:spcPct val="35000"/>
                </a:spcAft>
              </a:pPr>
              <a:r>
                <a:rPr lang="en-IN" sz="1600">
                  <a:solidFill>
                    <a:schemeClr val="bg1"/>
                  </a:solidFill>
                  <a:latin typeface="+mj-lt"/>
                </a:rPr>
                <a:t>EVOLVE</a:t>
              </a:r>
            </a:p>
          </p:txBody>
        </p:sp>
        <p:sp>
          <p:nvSpPr>
            <p:cNvPr id="83" name="Freeform: Shape 82">
              <a:extLst>
                <a:ext uri="{FF2B5EF4-FFF2-40B4-BE49-F238E27FC236}">
                  <a16:creationId xmlns:a16="http://schemas.microsoft.com/office/drawing/2014/main" id="{56AFF26E-D944-48EB-9A1B-E6582A38E70A}"/>
                </a:ext>
              </a:extLst>
            </p:cNvPr>
            <p:cNvSpPr/>
            <p:nvPr/>
          </p:nvSpPr>
          <p:spPr>
            <a:xfrm>
              <a:off x="6108542" y="1756127"/>
              <a:ext cx="734708" cy="734708"/>
            </a:xfrm>
            <a:custGeom>
              <a:avLst/>
              <a:gdLst>
                <a:gd name="connsiteX0" fmla="*/ 0 w 1502833"/>
                <a:gd name="connsiteY0" fmla="*/ 751417 h 1502833"/>
                <a:gd name="connsiteX1" fmla="*/ 751417 w 1502833"/>
                <a:gd name="connsiteY1" fmla="*/ 0 h 1502833"/>
                <a:gd name="connsiteX2" fmla="*/ 1502834 w 1502833"/>
                <a:gd name="connsiteY2" fmla="*/ 751417 h 1502833"/>
                <a:gd name="connsiteX3" fmla="*/ 751417 w 1502833"/>
                <a:gd name="connsiteY3" fmla="*/ 1502834 h 1502833"/>
                <a:gd name="connsiteX4" fmla="*/ 0 w 1502833"/>
                <a:gd name="connsiteY4" fmla="*/ 751417 h 150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833" h="1502833">
                  <a:moveTo>
                    <a:pt x="0" y="751417"/>
                  </a:moveTo>
                  <a:cubicBezTo>
                    <a:pt x="0" y="336421"/>
                    <a:pt x="336421" y="0"/>
                    <a:pt x="751417" y="0"/>
                  </a:cubicBezTo>
                  <a:cubicBezTo>
                    <a:pt x="1166413" y="0"/>
                    <a:pt x="1502834" y="336421"/>
                    <a:pt x="1502834" y="751417"/>
                  </a:cubicBezTo>
                  <a:cubicBezTo>
                    <a:pt x="1502834" y="1166413"/>
                    <a:pt x="1166413" y="1502834"/>
                    <a:pt x="751417" y="1502834"/>
                  </a:cubicBezTo>
                  <a:cubicBezTo>
                    <a:pt x="336421" y="1502834"/>
                    <a:pt x="0" y="1166413"/>
                    <a:pt x="0" y="751417"/>
                  </a:cubicBezTo>
                  <a:close/>
                </a:path>
              </a:pathLst>
            </a:custGeom>
            <a:solidFill>
              <a:schemeClr val="tx2"/>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1440" tIns="91440" rIns="91440" bIns="91440" numCol="1" spcCol="1270" anchor="ctr" anchorCtr="0">
              <a:noAutofit/>
            </a:bodyPr>
            <a:lstStyle/>
            <a:p>
              <a:pPr marL="0" lvl="0" indent="0" defTabSz="1422400">
                <a:spcBef>
                  <a:spcPct val="0"/>
                </a:spcBef>
                <a:spcAft>
                  <a:spcPct val="35000"/>
                </a:spcAft>
                <a:buNone/>
              </a:pPr>
              <a:endParaRPr lang="en-US" sz="1200" kern="1200">
                <a:solidFill>
                  <a:schemeClr val="bg1"/>
                </a:solidFill>
              </a:endParaRPr>
            </a:p>
          </p:txBody>
        </p:sp>
        <p:sp>
          <p:nvSpPr>
            <p:cNvPr id="84" name="TextBox 83">
              <a:extLst>
                <a:ext uri="{FF2B5EF4-FFF2-40B4-BE49-F238E27FC236}">
                  <a16:creationId xmlns:a16="http://schemas.microsoft.com/office/drawing/2014/main" id="{F41C0982-3DC0-4329-8B53-B586AA2CD6D2}"/>
                </a:ext>
                <a:ext uri="{C183D7F6-B498-43B3-948B-1728B52AA6E4}">
                  <adec:decorative xmlns:adec="http://schemas.microsoft.com/office/drawing/2017/decorative" val="1"/>
                </a:ext>
              </a:extLst>
            </p:cNvPr>
            <p:cNvSpPr txBox="1"/>
            <p:nvPr/>
          </p:nvSpPr>
          <p:spPr>
            <a:xfrm>
              <a:off x="4536003" y="2431147"/>
              <a:ext cx="1457284" cy="307777"/>
            </a:xfrm>
            <a:prstGeom prst="rect">
              <a:avLst/>
            </a:prstGeom>
            <a:noFill/>
          </p:spPr>
          <p:txBody>
            <a:bodyPr wrap="square" lIns="0" tIns="0" rIns="0" bIns="0" rtlCol="0">
              <a:spAutoFit/>
            </a:bodyPr>
            <a:lstStyle/>
            <a:p>
              <a:r>
                <a:rPr lang="en-US" sz="1000"/>
                <a:t>By continually analyzing &amp; improving</a:t>
              </a:r>
            </a:p>
          </p:txBody>
        </p:sp>
        <p:sp>
          <p:nvSpPr>
            <p:cNvPr id="85" name="Leaf">
              <a:extLst>
                <a:ext uri="{FF2B5EF4-FFF2-40B4-BE49-F238E27FC236}">
                  <a16:creationId xmlns:a16="http://schemas.microsoft.com/office/drawing/2014/main" id="{862F9D66-C59D-4167-B8A4-5793F962D120}"/>
                </a:ext>
                <a:ext uri="{C183D7F6-B498-43B3-948B-1728B52AA6E4}">
                  <adec:decorative xmlns:adec="http://schemas.microsoft.com/office/drawing/2017/decorative" val="1"/>
                </a:ext>
              </a:extLst>
            </p:cNvPr>
            <p:cNvSpPr>
              <a:spLocks noChangeAspect="1" noEditPoints="1"/>
            </p:cNvSpPr>
            <p:nvPr/>
          </p:nvSpPr>
          <p:spPr bwMode="auto">
            <a:xfrm>
              <a:off x="6328997" y="1902305"/>
              <a:ext cx="293800" cy="442354"/>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771392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 Logo">
            <a:extLst>
              <a:ext uri="{FF2B5EF4-FFF2-40B4-BE49-F238E27FC236}">
                <a16:creationId xmlns:a16="http://schemas.microsoft.com/office/drawing/2014/main" id="{AE05E979-9641-4986-9B86-D06FB92CC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875546" y="3130827"/>
            <a:ext cx="3649919" cy="781865"/>
          </a:xfrm>
          <a:prstGeom prst="rect">
            <a:avLst/>
          </a:prstGeom>
        </p:spPr>
      </p:pic>
      <p:cxnSp>
        <p:nvCxnSpPr>
          <p:cNvPr id="5" name="Straight Connector 4">
            <a:extLst>
              <a:ext uri="{FF2B5EF4-FFF2-40B4-BE49-F238E27FC236}">
                <a16:creationId xmlns:a16="http://schemas.microsoft.com/office/drawing/2014/main" id="{7A3A6E43-837C-432B-AFA4-8F1CECD82D6B}"/>
              </a:ext>
              <a:ext uri="{C183D7F6-B498-43B3-948B-1728B52AA6E4}">
                <adec:decorative xmlns:adec="http://schemas.microsoft.com/office/drawing/2017/decorative" val="1"/>
              </a:ext>
            </a:extLst>
          </p:cNvPr>
          <p:cNvCxnSpPr/>
          <p:nvPr/>
        </p:nvCxnSpPr>
        <p:spPr>
          <a:xfrm>
            <a:off x="6096000" y="2857194"/>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87592D-26B8-4AA5-86E2-ED116297B6BC}"/>
              </a:ext>
            </a:extLst>
          </p:cNvPr>
          <p:cNvSpPr txBox="1"/>
          <p:nvPr/>
        </p:nvSpPr>
        <p:spPr>
          <a:xfrm flipH="1">
            <a:off x="6541782" y="3130827"/>
            <a:ext cx="4729188" cy="769441"/>
          </a:xfrm>
          <a:prstGeom prst="rect">
            <a:avLst/>
          </a:prstGeom>
          <a:noFill/>
        </p:spPr>
        <p:txBody>
          <a:bodyPr wrap="square" rtlCol="0">
            <a:spAutoFit/>
          </a:bodyPr>
          <a:lstStyle/>
          <a:p>
            <a:r>
              <a:rPr lang="en-US" sz="4400">
                <a:latin typeface="Segoe UI Semibold" panose="020B0702040204020203" pitchFamily="34" charset="0"/>
                <a:cs typeface="Segoe UI Semibold" panose="020B0702040204020203" pitchFamily="34" charset="0"/>
              </a:rPr>
              <a:t>microsoft.com/ai</a:t>
            </a:r>
          </a:p>
        </p:txBody>
      </p:sp>
      <p:sp>
        <p:nvSpPr>
          <p:cNvPr id="2" name="Title 1">
            <a:extLst>
              <a:ext uri="{FF2B5EF4-FFF2-40B4-BE49-F238E27FC236}">
                <a16:creationId xmlns:a16="http://schemas.microsoft.com/office/drawing/2014/main" id="{AE6F367C-75F7-45C0-88B0-9683378D830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a:t>
            </a:r>
            <a:endParaRPr lang="en-IN"/>
          </a:p>
        </p:txBody>
      </p:sp>
    </p:spTree>
    <p:extLst>
      <p:ext uri="{BB962C8B-B14F-4D97-AF65-F5344CB8AC3E}">
        <p14:creationId xmlns:p14="http://schemas.microsoft.com/office/powerpoint/2010/main" val="3517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icrosoft Logo displayed at the entrance of a buildling&#10;"/>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 r="15"/>
          <a:stretch>
            <a:fillRect/>
          </a:stretch>
        </p:blipFill>
        <p:spPr bwMode="ltGray">
          <a:xfrm>
            <a:off x="0" y="0"/>
            <a:ext cx="12192000" cy="6858000"/>
          </a:xfrm>
        </p:spPr>
      </p:pic>
      <p:sp>
        <p:nvSpPr>
          <p:cNvPr id="2" name="Title 1"/>
          <p:cNvSpPr>
            <a:spLocks noGrp="1"/>
          </p:cNvSpPr>
          <p:nvPr>
            <p:ph type="title"/>
          </p:nvPr>
        </p:nvSpPr>
        <p:spPr>
          <a:xfrm>
            <a:off x="878406" y="5028679"/>
            <a:ext cx="5378548" cy="899537"/>
          </a:xfrm>
        </p:spPr>
        <p:txBody>
          <a:bodyPr/>
          <a:lstStyle/>
          <a:p>
            <a:r>
              <a:rPr lang="en-US" sz="4800"/>
              <a:t>Thank you!</a:t>
            </a:r>
          </a:p>
        </p:txBody>
      </p:sp>
    </p:spTree>
    <p:extLst>
      <p:ext uri="{BB962C8B-B14F-4D97-AF65-F5344CB8AC3E}">
        <p14:creationId xmlns:p14="http://schemas.microsoft.com/office/powerpoint/2010/main" val="423783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03676 -1.05311E-6 L -4.16135E-6 -1.05311E-6 " pathEditMode="relative" rAng="0" ptsTypes="AA">
                                      <p:cBhvr>
                                        <p:cTn id="9" dur="750" fill="hold"/>
                                        <p:tgtEl>
                                          <p:spTgt spid="2"/>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D7C8-3C9E-4E73-B76D-8A711F4AACE9}"/>
              </a:ext>
              <a:ext uri="{C183D7F6-B498-43B3-948B-1728B52AA6E4}">
                <adec:decorative xmlns:adec="http://schemas.microsoft.com/office/drawing/2017/decorative" val="1"/>
              </a:ext>
            </a:extLst>
          </p:cNvPr>
          <p:cNvSpPr>
            <a:spLocks noGrp="1"/>
          </p:cNvSpPr>
          <p:nvPr>
            <p:ph type="title"/>
          </p:nvPr>
        </p:nvSpPr>
        <p:spPr/>
        <p:txBody>
          <a:bodyPr/>
          <a:lstStyle/>
          <a:p>
            <a:r>
              <a:rPr lang="en-US"/>
              <a:t>Why Responsible AI?</a:t>
            </a:r>
            <a:endParaRPr lang="en-IN"/>
          </a:p>
        </p:txBody>
      </p:sp>
      <p:sp>
        <p:nvSpPr>
          <p:cNvPr id="3" name="Text Placeholder 3">
            <a:extLst>
              <a:ext uri="{FF2B5EF4-FFF2-40B4-BE49-F238E27FC236}">
                <a16:creationId xmlns:a16="http://schemas.microsoft.com/office/drawing/2014/main" id="{496B738F-AA2B-4563-BBB9-3234212FEC24}"/>
              </a:ext>
              <a:ext uri="{C183D7F6-B498-43B3-948B-1728B52AA6E4}">
                <adec:decorative xmlns:adec="http://schemas.microsoft.com/office/drawing/2017/decorative" val="1"/>
              </a:ext>
            </a:extLst>
          </p:cNvPr>
          <p:cNvSpPr txBox="1">
            <a:spLocks/>
          </p:cNvSpPr>
          <p:nvPr/>
        </p:nvSpPr>
        <p:spPr>
          <a:xfrm>
            <a:off x="586390" y="1216655"/>
            <a:ext cx="11018520" cy="61555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tx1"/>
                </a:solidFill>
              </a:rPr>
              <a:t>Nearly nine in ten organizations across countries have encountered ethical issues resulting from the use of AI</a:t>
            </a:r>
            <a:endParaRPr lang="en-IN" sz="2000">
              <a:solidFill>
                <a:schemeClr val="tx1"/>
              </a:solidFill>
            </a:endParaRPr>
          </a:p>
        </p:txBody>
      </p:sp>
      <p:sp>
        <p:nvSpPr>
          <p:cNvPr id="4" name="Rectangle 3">
            <a:extLst>
              <a:ext uri="{FF2B5EF4-FFF2-40B4-BE49-F238E27FC236}">
                <a16:creationId xmlns:a16="http://schemas.microsoft.com/office/drawing/2014/main" id="{710B7506-C715-48C8-89A6-CE0789800870}"/>
              </a:ext>
              <a:ext uri="{C183D7F6-B498-43B3-948B-1728B52AA6E4}">
                <adec:decorative xmlns:adec="http://schemas.microsoft.com/office/drawing/2017/decorative" val="1"/>
              </a:ext>
            </a:extLst>
          </p:cNvPr>
          <p:cNvSpPr/>
          <p:nvPr/>
        </p:nvSpPr>
        <p:spPr bwMode="auto">
          <a:xfrm>
            <a:off x="588263" y="1934335"/>
            <a:ext cx="11018520" cy="407276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accent1"/>
                </a:solidFill>
                <a:latin typeface="+mj-lt"/>
                <a:ea typeface="Segoe UI" pitchFamily="34" charset="0"/>
                <a:cs typeface="Segoe UI" pitchFamily="34" charset="0"/>
              </a:rPr>
              <a:t>In the last 2-3 years, have the below issues resulting from the use and implementation of AI systems, been brought to your attention? </a:t>
            </a:r>
            <a:r>
              <a:rPr lang="en-US" sz="1800">
                <a:solidFill>
                  <a:schemeClr val="accent1"/>
                </a:solidFill>
                <a:ea typeface="Segoe UI" pitchFamily="34" charset="0"/>
                <a:cs typeface="Segoe UI" pitchFamily="34" charset="0"/>
              </a:rPr>
              <a:t>(percentage of executives, by country) </a:t>
            </a:r>
            <a:endParaRPr lang="en-IN" sz="1800" err="1">
              <a:solidFill>
                <a:schemeClr val="accent1"/>
              </a:solidFill>
              <a:ea typeface="Segoe UI" pitchFamily="34" charset="0"/>
              <a:cs typeface="Segoe UI" pitchFamily="34" charset="0"/>
            </a:endParaRPr>
          </a:p>
        </p:txBody>
      </p:sp>
      <p:sp>
        <p:nvSpPr>
          <p:cNvPr id="5" name="Half Frame 4">
            <a:extLst>
              <a:ext uri="{FF2B5EF4-FFF2-40B4-BE49-F238E27FC236}">
                <a16:creationId xmlns:a16="http://schemas.microsoft.com/office/drawing/2014/main" id="{1B6A74F7-7F16-4244-BAC1-C8D60226F7AD}"/>
              </a:ext>
              <a:ext uri="{C183D7F6-B498-43B3-948B-1728B52AA6E4}">
                <adec:decorative xmlns:adec="http://schemas.microsoft.com/office/drawing/2017/decorative" val="1"/>
              </a:ext>
            </a:extLst>
          </p:cNvPr>
          <p:cNvSpPr/>
          <p:nvPr/>
        </p:nvSpPr>
        <p:spPr bwMode="auto">
          <a:xfrm>
            <a:off x="588263" y="1934335"/>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Half Frame 39">
            <a:extLst>
              <a:ext uri="{FF2B5EF4-FFF2-40B4-BE49-F238E27FC236}">
                <a16:creationId xmlns:a16="http://schemas.microsoft.com/office/drawing/2014/main" id="{9893F02E-8D04-4437-BFDB-5DF55EE3291C}"/>
              </a:ext>
              <a:ext uri="{C183D7F6-B498-43B3-948B-1728B52AA6E4}">
                <adec:decorative xmlns:adec="http://schemas.microsoft.com/office/drawing/2017/decorative" val="1"/>
              </a:ext>
            </a:extLst>
          </p:cNvPr>
          <p:cNvSpPr/>
          <p:nvPr/>
        </p:nvSpPr>
        <p:spPr bwMode="auto">
          <a:xfrm rot="10800000">
            <a:off x="11063202" y="5463519"/>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58C6A72B-C7B8-4EE7-A0D8-4D87649C7CDB}"/>
              </a:ext>
              <a:ext uri="{C183D7F6-B498-43B3-948B-1728B52AA6E4}">
                <adec:decorative xmlns:adec="http://schemas.microsoft.com/office/drawing/2017/decorative" val="1"/>
              </a:ext>
            </a:extLst>
          </p:cNvPr>
          <p:cNvGraphicFramePr/>
          <p:nvPr/>
        </p:nvGraphicFramePr>
        <p:xfrm>
          <a:off x="600971" y="2718544"/>
          <a:ext cx="11002765" cy="3006132"/>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Flag of France">
            <a:extLst>
              <a:ext uri="{FF2B5EF4-FFF2-40B4-BE49-F238E27FC236}">
                <a16:creationId xmlns:a16="http://schemas.microsoft.com/office/drawing/2014/main" id="{4F6710E5-7F37-4A6C-8633-7EC39B8CC2C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005847" y="5119218"/>
            <a:ext cx="411918" cy="274320"/>
          </a:xfrm>
          <a:prstGeom prst="rect">
            <a:avLst/>
          </a:prstGeom>
        </p:spPr>
      </p:pic>
      <p:sp>
        <p:nvSpPr>
          <p:cNvPr id="9" name="TextBox 8">
            <a:extLst>
              <a:ext uri="{FF2B5EF4-FFF2-40B4-BE49-F238E27FC236}">
                <a16:creationId xmlns:a16="http://schemas.microsoft.com/office/drawing/2014/main" id="{F2D1242A-594C-4A2F-AE9B-C3CD4CF807C3}"/>
              </a:ext>
              <a:ext uri="{C183D7F6-B498-43B3-948B-1728B52AA6E4}">
                <adec:decorative xmlns:adec="http://schemas.microsoft.com/office/drawing/2017/decorative" val="1"/>
              </a:ext>
            </a:extLst>
          </p:cNvPr>
          <p:cNvSpPr txBox="1"/>
          <p:nvPr/>
        </p:nvSpPr>
        <p:spPr>
          <a:xfrm>
            <a:off x="993147" y="5500110"/>
            <a:ext cx="444031" cy="184666"/>
          </a:xfrm>
          <a:prstGeom prst="rect">
            <a:avLst/>
          </a:prstGeom>
          <a:noFill/>
        </p:spPr>
        <p:txBody>
          <a:bodyPr wrap="none" lIns="0" tIns="0" rIns="0" bIns="0" rtlCol="0">
            <a:spAutoFit/>
          </a:bodyPr>
          <a:lstStyle/>
          <a:p>
            <a:pPr algn="ctr"/>
            <a:r>
              <a:rPr lang="en-US" sz="1200"/>
              <a:t>France</a:t>
            </a:r>
            <a:endParaRPr lang="en-IN" sz="1200" err="1"/>
          </a:p>
        </p:txBody>
      </p:sp>
      <p:pic>
        <p:nvPicPr>
          <p:cNvPr id="11" name="Picture 10" descr="Flag of Italy&#10;">
            <a:extLst>
              <a:ext uri="{FF2B5EF4-FFF2-40B4-BE49-F238E27FC236}">
                <a16:creationId xmlns:a16="http://schemas.microsoft.com/office/drawing/2014/main" id="{C9284C84-0EE7-486D-BBB8-D5BDCCCB3E4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012920" y="5119218"/>
            <a:ext cx="410364" cy="274320"/>
          </a:xfrm>
          <a:prstGeom prst="rect">
            <a:avLst/>
          </a:prstGeom>
        </p:spPr>
      </p:pic>
      <p:sp>
        <p:nvSpPr>
          <p:cNvPr id="12" name="TextBox 11">
            <a:extLst>
              <a:ext uri="{FF2B5EF4-FFF2-40B4-BE49-F238E27FC236}">
                <a16:creationId xmlns:a16="http://schemas.microsoft.com/office/drawing/2014/main" id="{92E34D49-6993-4A1D-847F-414F7EF13E3D}"/>
              </a:ext>
              <a:ext uri="{C183D7F6-B498-43B3-948B-1728B52AA6E4}">
                <adec:decorative xmlns:adec="http://schemas.microsoft.com/office/drawing/2017/decorative" val="1"/>
              </a:ext>
            </a:extLst>
          </p:cNvPr>
          <p:cNvSpPr txBox="1"/>
          <p:nvPr/>
        </p:nvSpPr>
        <p:spPr>
          <a:xfrm>
            <a:off x="2063896" y="5500110"/>
            <a:ext cx="283732" cy="184666"/>
          </a:xfrm>
          <a:prstGeom prst="rect">
            <a:avLst/>
          </a:prstGeom>
          <a:noFill/>
        </p:spPr>
        <p:txBody>
          <a:bodyPr wrap="none" lIns="0" tIns="0" rIns="0" bIns="0" rtlCol="0">
            <a:spAutoFit/>
          </a:bodyPr>
          <a:lstStyle/>
          <a:p>
            <a:pPr algn="ctr"/>
            <a:r>
              <a:rPr lang="en-US" sz="1200"/>
              <a:t>Italy</a:t>
            </a:r>
            <a:endParaRPr lang="en-IN" sz="1200" err="1"/>
          </a:p>
        </p:txBody>
      </p:sp>
      <p:pic>
        <p:nvPicPr>
          <p:cNvPr id="14" name="Picture 14" descr="Flag of Netherlands">
            <a:extLst>
              <a:ext uri="{FF2B5EF4-FFF2-40B4-BE49-F238E27FC236}">
                <a16:creationId xmlns:a16="http://schemas.microsoft.com/office/drawing/2014/main" id="{0F7BDF8D-A8C6-4438-A619-E151788130BF}"/>
              </a:ext>
              <a:ext uri="{C183D7F6-B498-43B3-948B-1728B52AA6E4}">
                <adec:decorative xmlns:adec="http://schemas.microsoft.com/office/drawing/2017/decorative" val="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6689" y="5119218"/>
            <a:ext cx="411480" cy="2743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E4A1E8-073E-45FF-8A89-6086AC644C10}"/>
              </a:ext>
              <a:ext uri="{C183D7F6-B498-43B3-948B-1728B52AA6E4}">
                <adec:decorative xmlns:adec="http://schemas.microsoft.com/office/drawing/2017/decorative" val="1"/>
              </a:ext>
            </a:extLst>
          </p:cNvPr>
          <p:cNvSpPr txBox="1"/>
          <p:nvPr/>
        </p:nvSpPr>
        <p:spPr>
          <a:xfrm>
            <a:off x="2783437" y="5500110"/>
            <a:ext cx="827150" cy="184666"/>
          </a:xfrm>
          <a:prstGeom prst="rect">
            <a:avLst/>
          </a:prstGeom>
          <a:noFill/>
        </p:spPr>
        <p:txBody>
          <a:bodyPr wrap="none" lIns="0" tIns="0" rIns="0" bIns="0" rtlCol="0">
            <a:spAutoFit/>
          </a:bodyPr>
          <a:lstStyle/>
          <a:p>
            <a:pPr algn="ctr"/>
            <a:r>
              <a:rPr lang="en-US" sz="1200"/>
              <a:t>Netherlands</a:t>
            </a:r>
            <a:endParaRPr lang="en-IN" sz="1200" err="1"/>
          </a:p>
        </p:txBody>
      </p:sp>
      <p:pic>
        <p:nvPicPr>
          <p:cNvPr id="17" name="Picture 16" descr="Flag of Spain&#10;">
            <a:extLst>
              <a:ext uri="{FF2B5EF4-FFF2-40B4-BE49-F238E27FC236}">
                <a16:creationId xmlns:a16="http://schemas.microsoft.com/office/drawing/2014/main" id="{CE86EE74-7119-4C03-BD50-5EDDC2476E46}"/>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3947653" y="5119218"/>
            <a:ext cx="412272" cy="274320"/>
          </a:xfrm>
          <a:prstGeom prst="rect">
            <a:avLst/>
          </a:prstGeom>
        </p:spPr>
      </p:pic>
      <p:sp>
        <p:nvSpPr>
          <p:cNvPr id="18" name="TextBox 17">
            <a:extLst>
              <a:ext uri="{FF2B5EF4-FFF2-40B4-BE49-F238E27FC236}">
                <a16:creationId xmlns:a16="http://schemas.microsoft.com/office/drawing/2014/main" id="{A30CF367-92FA-47CE-8E3D-6652DD73CB82}"/>
              </a:ext>
              <a:ext uri="{C183D7F6-B498-43B3-948B-1728B52AA6E4}">
                <adec:decorative xmlns:adec="http://schemas.microsoft.com/office/drawing/2017/decorative" val="1"/>
              </a:ext>
            </a:extLst>
          </p:cNvPr>
          <p:cNvSpPr txBox="1"/>
          <p:nvPr/>
        </p:nvSpPr>
        <p:spPr>
          <a:xfrm>
            <a:off x="3961771" y="5500110"/>
            <a:ext cx="371448" cy="184666"/>
          </a:xfrm>
          <a:prstGeom prst="rect">
            <a:avLst/>
          </a:prstGeom>
          <a:noFill/>
        </p:spPr>
        <p:txBody>
          <a:bodyPr wrap="none" lIns="0" tIns="0" rIns="0" bIns="0" rtlCol="0">
            <a:spAutoFit/>
          </a:bodyPr>
          <a:lstStyle/>
          <a:p>
            <a:pPr algn="ctr"/>
            <a:r>
              <a:rPr lang="en-US" sz="1200"/>
              <a:t>Spain</a:t>
            </a:r>
            <a:endParaRPr lang="en-IN" sz="1200" err="1"/>
          </a:p>
        </p:txBody>
      </p:sp>
      <p:sp>
        <p:nvSpPr>
          <p:cNvPr id="44" name="globe_2" title="Icon of a sphere made of lines">
            <a:extLst>
              <a:ext uri="{FF2B5EF4-FFF2-40B4-BE49-F238E27FC236}">
                <a16:creationId xmlns:a16="http://schemas.microsoft.com/office/drawing/2014/main" id="{8672743F-9821-4EE0-A2D3-5DEA3FD346DA}"/>
              </a:ext>
            </a:extLst>
          </p:cNvPr>
          <p:cNvSpPr>
            <a:spLocks noChangeAspect="1" noEditPoints="1"/>
          </p:cNvSpPr>
          <p:nvPr/>
        </p:nvSpPr>
        <p:spPr bwMode="auto">
          <a:xfrm>
            <a:off x="4993929" y="5119218"/>
            <a:ext cx="278765" cy="27876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TextBox 20">
            <a:extLst>
              <a:ext uri="{FF2B5EF4-FFF2-40B4-BE49-F238E27FC236}">
                <a16:creationId xmlns:a16="http://schemas.microsoft.com/office/drawing/2014/main" id="{D5974B1E-1790-45E6-9097-518EB9829C42}"/>
              </a:ext>
              <a:ext uri="{C183D7F6-B498-43B3-948B-1728B52AA6E4}">
                <adec:decorative xmlns:adec="http://schemas.microsoft.com/office/drawing/2017/decorative" val="1"/>
              </a:ext>
            </a:extLst>
          </p:cNvPr>
          <p:cNvSpPr txBox="1"/>
          <p:nvPr/>
        </p:nvSpPr>
        <p:spPr>
          <a:xfrm>
            <a:off x="4642004" y="5500110"/>
            <a:ext cx="960562" cy="369332"/>
          </a:xfrm>
          <a:prstGeom prst="rect">
            <a:avLst/>
          </a:prstGeom>
          <a:noFill/>
        </p:spPr>
        <p:txBody>
          <a:bodyPr wrap="square" lIns="0" tIns="0" rIns="0" bIns="0" rtlCol="0">
            <a:spAutoFit/>
          </a:bodyPr>
          <a:lstStyle/>
          <a:p>
            <a:pPr algn="ctr"/>
            <a:r>
              <a:rPr lang="en-US" sz="1200"/>
              <a:t>Overall average</a:t>
            </a:r>
            <a:endParaRPr lang="en-IN" sz="1200" err="1"/>
          </a:p>
        </p:txBody>
      </p:sp>
      <p:pic>
        <p:nvPicPr>
          <p:cNvPr id="23" name="Picture 22" descr="Flag of Germany&#10;">
            <a:extLst>
              <a:ext uri="{FF2B5EF4-FFF2-40B4-BE49-F238E27FC236}">
                <a16:creationId xmlns:a16="http://schemas.microsoft.com/office/drawing/2014/main" id="{B2B5D0A5-65BF-487E-8E2D-0E69B7AE5DE6}"/>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5867400" y="5119218"/>
            <a:ext cx="457200" cy="274320"/>
          </a:xfrm>
          <a:prstGeom prst="rect">
            <a:avLst/>
          </a:prstGeom>
        </p:spPr>
      </p:pic>
      <p:sp>
        <p:nvSpPr>
          <p:cNvPr id="24" name="TextBox 23">
            <a:extLst>
              <a:ext uri="{FF2B5EF4-FFF2-40B4-BE49-F238E27FC236}">
                <a16:creationId xmlns:a16="http://schemas.microsoft.com/office/drawing/2014/main" id="{966EC1B9-56D4-4CBF-8E98-9729BC2B82EF}"/>
              </a:ext>
              <a:ext uri="{C183D7F6-B498-43B3-948B-1728B52AA6E4}">
                <adec:decorative xmlns:adec="http://schemas.microsoft.com/office/drawing/2017/decorative" val="1"/>
              </a:ext>
            </a:extLst>
          </p:cNvPr>
          <p:cNvSpPr txBox="1"/>
          <p:nvPr/>
        </p:nvSpPr>
        <p:spPr>
          <a:xfrm>
            <a:off x="5618832" y="5500110"/>
            <a:ext cx="960562" cy="184666"/>
          </a:xfrm>
          <a:prstGeom prst="rect">
            <a:avLst/>
          </a:prstGeom>
          <a:noFill/>
        </p:spPr>
        <p:txBody>
          <a:bodyPr wrap="square" lIns="0" tIns="0" rIns="0" bIns="0" rtlCol="0">
            <a:spAutoFit/>
          </a:bodyPr>
          <a:lstStyle/>
          <a:p>
            <a:pPr algn="ctr"/>
            <a:r>
              <a:rPr lang="en-US" sz="1200"/>
              <a:t>Germany</a:t>
            </a:r>
            <a:endParaRPr lang="en-IN" sz="1200" err="1"/>
          </a:p>
        </p:txBody>
      </p:sp>
      <p:pic>
        <p:nvPicPr>
          <p:cNvPr id="26" name="Picture 25" descr="Flag of UK">
            <a:extLst>
              <a:ext uri="{FF2B5EF4-FFF2-40B4-BE49-F238E27FC236}">
                <a16:creationId xmlns:a16="http://schemas.microsoft.com/office/drawing/2014/main" id="{637C4C0D-AE5A-4163-A938-D0C527E63BC0}"/>
              </a:ext>
              <a:ext uri="{C183D7F6-B498-43B3-948B-1728B52AA6E4}">
                <adec:decorative xmlns:adec="http://schemas.microsoft.com/office/drawing/2017/decorative" val="0"/>
              </a:ext>
            </a:extLst>
          </p:cNvPr>
          <p:cNvPicPr>
            <a:picLocks noChangeAspect="1"/>
          </p:cNvPicPr>
          <p:nvPr/>
        </p:nvPicPr>
        <p:blipFill>
          <a:blip r:embed="rId9"/>
          <a:stretch>
            <a:fillRect/>
          </a:stretch>
        </p:blipFill>
        <p:spPr>
          <a:xfrm>
            <a:off x="6810607" y="5119218"/>
            <a:ext cx="517650" cy="274320"/>
          </a:xfrm>
          <a:prstGeom prst="rect">
            <a:avLst/>
          </a:prstGeom>
        </p:spPr>
      </p:pic>
      <p:sp>
        <p:nvSpPr>
          <p:cNvPr id="27" name="TextBox 26">
            <a:extLst>
              <a:ext uri="{FF2B5EF4-FFF2-40B4-BE49-F238E27FC236}">
                <a16:creationId xmlns:a16="http://schemas.microsoft.com/office/drawing/2014/main" id="{E259DCC3-10B6-4E20-A1F3-D707E9D6D566}"/>
              </a:ext>
              <a:ext uri="{C183D7F6-B498-43B3-948B-1728B52AA6E4}">
                <adec:decorative xmlns:adec="http://schemas.microsoft.com/office/drawing/2017/decorative" val="1"/>
              </a:ext>
            </a:extLst>
          </p:cNvPr>
          <p:cNvSpPr txBox="1"/>
          <p:nvPr/>
        </p:nvSpPr>
        <p:spPr>
          <a:xfrm>
            <a:off x="6607051" y="5500110"/>
            <a:ext cx="960562" cy="184666"/>
          </a:xfrm>
          <a:prstGeom prst="rect">
            <a:avLst/>
          </a:prstGeom>
          <a:noFill/>
        </p:spPr>
        <p:txBody>
          <a:bodyPr wrap="square" lIns="0" tIns="0" rIns="0" bIns="0" rtlCol="0">
            <a:spAutoFit/>
          </a:bodyPr>
          <a:lstStyle/>
          <a:p>
            <a:pPr algn="ctr"/>
            <a:r>
              <a:rPr lang="en-US" sz="1200"/>
              <a:t>UK</a:t>
            </a:r>
            <a:endParaRPr lang="en-IN" sz="1200" err="1"/>
          </a:p>
        </p:txBody>
      </p:sp>
      <p:pic>
        <p:nvPicPr>
          <p:cNvPr id="29" name="Picture 28" descr="Flag of China&#10;">
            <a:extLst>
              <a:ext uri="{FF2B5EF4-FFF2-40B4-BE49-F238E27FC236}">
                <a16:creationId xmlns:a16="http://schemas.microsoft.com/office/drawing/2014/main" id="{8AB73304-4A31-44AF-851E-0744F0045539}"/>
              </a:ext>
              <a:ext uri="{C183D7F6-B498-43B3-948B-1728B52AA6E4}">
                <adec:decorative xmlns:adec="http://schemas.microsoft.com/office/drawing/2017/decorative" val="0"/>
              </a:ext>
            </a:extLst>
          </p:cNvPr>
          <p:cNvPicPr>
            <a:picLocks noChangeAspect="1"/>
          </p:cNvPicPr>
          <p:nvPr/>
        </p:nvPicPr>
        <p:blipFill>
          <a:blip r:embed="rId10"/>
          <a:stretch>
            <a:fillRect/>
          </a:stretch>
        </p:blipFill>
        <p:spPr>
          <a:xfrm>
            <a:off x="7848241" y="5119218"/>
            <a:ext cx="411918" cy="274320"/>
          </a:xfrm>
          <a:prstGeom prst="rect">
            <a:avLst/>
          </a:prstGeom>
        </p:spPr>
      </p:pic>
      <p:sp>
        <p:nvSpPr>
          <p:cNvPr id="30" name="TextBox 29">
            <a:extLst>
              <a:ext uri="{FF2B5EF4-FFF2-40B4-BE49-F238E27FC236}">
                <a16:creationId xmlns:a16="http://schemas.microsoft.com/office/drawing/2014/main" id="{2443D256-F467-4D30-BC5B-11072228422B}"/>
              </a:ext>
              <a:ext uri="{C183D7F6-B498-43B3-948B-1728B52AA6E4}">
                <adec:decorative xmlns:adec="http://schemas.microsoft.com/office/drawing/2017/decorative" val="1"/>
              </a:ext>
            </a:extLst>
          </p:cNvPr>
          <p:cNvSpPr txBox="1"/>
          <p:nvPr/>
        </p:nvSpPr>
        <p:spPr>
          <a:xfrm>
            <a:off x="7592888" y="5500110"/>
            <a:ext cx="960562" cy="184666"/>
          </a:xfrm>
          <a:prstGeom prst="rect">
            <a:avLst/>
          </a:prstGeom>
          <a:noFill/>
        </p:spPr>
        <p:txBody>
          <a:bodyPr wrap="square" lIns="0" tIns="0" rIns="0" bIns="0" rtlCol="0">
            <a:spAutoFit/>
          </a:bodyPr>
          <a:lstStyle/>
          <a:p>
            <a:pPr algn="ctr"/>
            <a:r>
              <a:rPr lang="en-US" sz="1200"/>
              <a:t>China</a:t>
            </a:r>
            <a:endParaRPr lang="en-IN" sz="1200" err="1"/>
          </a:p>
        </p:txBody>
      </p:sp>
      <p:pic>
        <p:nvPicPr>
          <p:cNvPr id="32" name="Picture 31" descr="Flag of India&#10;">
            <a:extLst>
              <a:ext uri="{FF2B5EF4-FFF2-40B4-BE49-F238E27FC236}">
                <a16:creationId xmlns:a16="http://schemas.microsoft.com/office/drawing/2014/main" id="{F4E0F34D-DC4B-45FE-B800-8A9190738771}"/>
              </a:ext>
              <a:ext uri="{C183D7F6-B498-43B3-948B-1728B52AA6E4}">
                <adec:decorative xmlns:adec="http://schemas.microsoft.com/office/drawing/2017/decorative" val="0"/>
              </a:ext>
            </a:extLst>
          </p:cNvPr>
          <p:cNvPicPr>
            <a:picLocks noChangeAspect="1"/>
          </p:cNvPicPr>
          <p:nvPr/>
        </p:nvPicPr>
        <p:blipFill>
          <a:blip r:embed="rId11"/>
          <a:stretch>
            <a:fillRect/>
          </a:stretch>
        </p:blipFill>
        <p:spPr>
          <a:xfrm>
            <a:off x="8825356" y="5119218"/>
            <a:ext cx="411084" cy="274320"/>
          </a:xfrm>
          <a:prstGeom prst="rect">
            <a:avLst/>
          </a:prstGeom>
        </p:spPr>
      </p:pic>
      <p:sp>
        <p:nvSpPr>
          <p:cNvPr id="33" name="TextBox 32">
            <a:extLst>
              <a:ext uri="{FF2B5EF4-FFF2-40B4-BE49-F238E27FC236}">
                <a16:creationId xmlns:a16="http://schemas.microsoft.com/office/drawing/2014/main" id="{8CFDF53F-586A-4F80-AE79-3724BA7FC7D3}"/>
              </a:ext>
              <a:ext uri="{C183D7F6-B498-43B3-948B-1728B52AA6E4}">
                <adec:decorative xmlns:adec="http://schemas.microsoft.com/office/drawing/2017/decorative" val="1"/>
              </a:ext>
            </a:extLst>
          </p:cNvPr>
          <p:cNvSpPr txBox="1"/>
          <p:nvPr/>
        </p:nvSpPr>
        <p:spPr>
          <a:xfrm>
            <a:off x="8580313" y="5500110"/>
            <a:ext cx="960562" cy="184666"/>
          </a:xfrm>
          <a:prstGeom prst="rect">
            <a:avLst/>
          </a:prstGeom>
          <a:noFill/>
        </p:spPr>
        <p:txBody>
          <a:bodyPr wrap="square" lIns="0" tIns="0" rIns="0" bIns="0" rtlCol="0">
            <a:spAutoFit/>
          </a:bodyPr>
          <a:lstStyle/>
          <a:p>
            <a:pPr algn="ctr"/>
            <a:r>
              <a:rPr lang="en-US" sz="1200"/>
              <a:t>India</a:t>
            </a:r>
            <a:endParaRPr lang="en-IN" sz="1200" err="1"/>
          </a:p>
        </p:txBody>
      </p:sp>
      <p:pic>
        <p:nvPicPr>
          <p:cNvPr id="35" name="Picture 34" descr="Flag of US">
            <a:extLst>
              <a:ext uri="{FF2B5EF4-FFF2-40B4-BE49-F238E27FC236}">
                <a16:creationId xmlns:a16="http://schemas.microsoft.com/office/drawing/2014/main" id="{0E809A99-5FBD-4211-8558-E3F4D17B2CB8}"/>
              </a:ext>
              <a:ext uri="{C183D7F6-B498-43B3-948B-1728B52AA6E4}">
                <adec:decorative xmlns:adec="http://schemas.microsoft.com/office/drawing/2017/decorative" val="0"/>
              </a:ext>
            </a:extLst>
          </p:cNvPr>
          <p:cNvPicPr>
            <a:picLocks noChangeAspect="1"/>
          </p:cNvPicPr>
          <p:nvPr/>
        </p:nvPicPr>
        <p:blipFill rotWithShape="1">
          <a:blip r:embed="rId12"/>
          <a:srcRect r="6216"/>
          <a:stretch/>
        </p:blipFill>
        <p:spPr>
          <a:xfrm>
            <a:off x="9737944" y="5119218"/>
            <a:ext cx="488550" cy="274320"/>
          </a:xfrm>
          <a:prstGeom prst="rect">
            <a:avLst/>
          </a:prstGeom>
        </p:spPr>
      </p:pic>
      <p:sp>
        <p:nvSpPr>
          <p:cNvPr id="36" name="TextBox 35">
            <a:extLst>
              <a:ext uri="{FF2B5EF4-FFF2-40B4-BE49-F238E27FC236}">
                <a16:creationId xmlns:a16="http://schemas.microsoft.com/office/drawing/2014/main" id="{967A2B12-7491-45EC-840A-50CCED3AE705}"/>
              </a:ext>
              <a:ext uri="{C183D7F6-B498-43B3-948B-1728B52AA6E4}">
                <adec:decorative xmlns:adec="http://schemas.microsoft.com/office/drawing/2017/decorative" val="1"/>
              </a:ext>
            </a:extLst>
          </p:cNvPr>
          <p:cNvSpPr txBox="1"/>
          <p:nvPr/>
        </p:nvSpPr>
        <p:spPr>
          <a:xfrm>
            <a:off x="9529638" y="5500110"/>
            <a:ext cx="960562" cy="184666"/>
          </a:xfrm>
          <a:prstGeom prst="rect">
            <a:avLst/>
          </a:prstGeom>
          <a:noFill/>
        </p:spPr>
        <p:txBody>
          <a:bodyPr wrap="square" lIns="0" tIns="0" rIns="0" bIns="0" rtlCol="0">
            <a:spAutoFit/>
          </a:bodyPr>
          <a:lstStyle/>
          <a:p>
            <a:pPr algn="ctr"/>
            <a:r>
              <a:rPr lang="en-US" sz="1200"/>
              <a:t>US</a:t>
            </a:r>
            <a:endParaRPr lang="en-IN" sz="1200" err="1"/>
          </a:p>
        </p:txBody>
      </p:sp>
      <p:pic>
        <p:nvPicPr>
          <p:cNvPr id="38" name="Picture 28" descr="Flag of Sweden&#10;">
            <a:extLst>
              <a:ext uri="{FF2B5EF4-FFF2-40B4-BE49-F238E27FC236}">
                <a16:creationId xmlns:a16="http://schemas.microsoft.com/office/drawing/2014/main" id="{F6D075D3-8AFF-4DC5-AED6-8DF7C0D92427}"/>
              </a:ext>
              <a:ext uri="{C183D7F6-B498-43B3-948B-1728B52AA6E4}">
                <adec:decorative xmlns:adec="http://schemas.microsoft.com/office/drawing/2017/decorative" val="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9271" b="19271"/>
          <a:stretch/>
        </p:blipFill>
        <p:spPr bwMode="auto">
          <a:xfrm>
            <a:off x="10739801" y="5119218"/>
            <a:ext cx="446352" cy="27432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3D9A44F-CB6C-48B0-9907-A1DF5CEE2AF5}"/>
              </a:ext>
              <a:ext uri="{C183D7F6-B498-43B3-948B-1728B52AA6E4}">
                <adec:decorative xmlns:adec="http://schemas.microsoft.com/office/drawing/2017/decorative" val="1"/>
              </a:ext>
            </a:extLst>
          </p:cNvPr>
          <p:cNvSpPr txBox="1"/>
          <p:nvPr/>
        </p:nvSpPr>
        <p:spPr>
          <a:xfrm>
            <a:off x="10515158" y="5500110"/>
            <a:ext cx="960562" cy="184666"/>
          </a:xfrm>
          <a:prstGeom prst="rect">
            <a:avLst/>
          </a:prstGeom>
          <a:noFill/>
        </p:spPr>
        <p:txBody>
          <a:bodyPr wrap="square" lIns="0" tIns="0" rIns="0" bIns="0" rtlCol="0">
            <a:spAutoFit/>
          </a:bodyPr>
          <a:lstStyle/>
          <a:p>
            <a:pPr algn="ctr"/>
            <a:r>
              <a:rPr lang="en-US" sz="1200"/>
              <a:t>Sweden</a:t>
            </a:r>
            <a:endParaRPr lang="en-IN" sz="1200" err="1"/>
          </a:p>
        </p:txBody>
      </p:sp>
      <p:sp>
        <p:nvSpPr>
          <p:cNvPr id="41" name="TextBox 40">
            <a:extLst>
              <a:ext uri="{FF2B5EF4-FFF2-40B4-BE49-F238E27FC236}">
                <a16:creationId xmlns:a16="http://schemas.microsoft.com/office/drawing/2014/main" id="{3324AB48-CB3C-4AED-85F8-1262D419B8A5}"/>
              </a:ext>
              <a:ext uri="{C183D7F6-B498-43B3-948B-1728B52AA6E4}">
                <adec:decorative xmlns:adec="http://schemas.microsoft.com/office/drawing/2017/decorative" val="1"/>
              </a:ext>
            </a:extLst>
          </p:cNvPr>
          <p:cNvSpPr txBox="1"/>
          <p:nvPr/>
        </p:nvSpPr>
        <p:spPr>
          <a:xfrm>
            <a:off x="588263" y="6155323"/>
            <a:ext cx="1869101" cy="169277"/>
          </a:xfrm>
          <a:prstGeom prst="rect">
            <a:avLst/>
          </a:prstGeom>
          <a:noFill/>
        </p:spPr>
        <p:txBody>
          <a:bodyPr wrap="none" lIns="0" tIns="0" rIns="0" bIns="0" rtlCol="0">
            <a:spAutoFit/>
          </a:bodyPr>
          <a:lstStyle/>
          <a:p>
            <a:pPr algn="l"/>
            <a:r>
              <a:rPr lang="en-US" sz="1100"/>
              <a:t>7.5.19</a:t>
            </a:r>
            <a:r>
              <a:rPr lang="en-US" sz="1100">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hlinkClick r:id="rId14"/>
              </a:rPr>
              <a:t>Report</a:t>
            </a:r>
            <a:r>
              <a:rPr lang="en-US" sz="1100">
                <a:gradFill>
                  <a:gsLst>
                    <a:gs pos="2917">
                      <a:schemeClr val="tx1"/>
                    </a:gs>
                    <a:gs pos="30000">
                      <a:schemeClr val="tx1"/>
                    </a:gs>
                  </a:gsLst>
                  <a:lin ang="5400000" scaled="0"/>
                </a:gradFill>
              </a:rPr>
              <a:t> </a:t>
            </a:r>
            <a:r>
              <a:rPr lang="en-US" sz="1100"/>
              <a:t>from Capgemini</a:t>
            </a:r>
          </a:p>
        </p:txBody>
      </p:sp>
    </p:spTree>
    <p:extLst>
      <p:ext uri="{BB962C8B-B14F-4D97-AF65-F5344CB8AC3E}">
        <p14:creationId xmlns:p14="http://schemas.microsoft.com/office/powerpoint/2010/main" val="19136346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FD6AFC-4192-4A1E-B2EE-4DB7E42D8D0A}"/>
              </a:ext>
            </a:extLst>
          </p:cNvPr>
          <p:cNvSpPr>
            <a:spLocks noGrp="1"/>
          </p:cNvSpPr>
          <p:nvPr>
            <p:ph type="title"/>
          </p:nvPr>
        </p:nvSpPr>
        <p:spPr/>
        <p:txBody>
          <a:bodyPr/>
          <a:lstStyle/>
          <a:p>
            <a:r>
              <a:rPr lang="en-US"/>
              <a:t>Why Responsible AI?</a:t>
            </a:r>
            <a:endParaRPr lang="en-GB"/>
          </a:p>
        </p:txBody>
      </p:sp>
      <p:sp>
        <p:nvSpPr>
          <p:cNvPr id="6" name="Text Placeholder 3">
            <a:extLst>
              <a:ext uri="{FF2B5EF4-FFF2-40B4-BE49-F238E27FC236}">
                <a16:creationId xmlns:a16="http://schemas.microsoft.com/office/drawing/2014/main" id="{8D7DBC2E-7871-400C-9B07-696D20429089}"/>
              </a:ext>
            </a:extLst>
          </p:cNvPr>
          <p:cNvSpPr txBox="1">
            <a:spLocks/>
          </p:cNvSpPr>
          <p:nvPr/>
        </p:nvSpPr>
        <p:spPr>
          <a:xfrm>
            <a:off x="586390" y="1216655"/>
            <a:ext cx="11018520" cy="615553"/>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800">
                <a:solidFill>
                  <a:schemeClr val="tx1"/>
                </a:solidFill>
              </a:rPr>
              <a:t>Advancements in AI are different than other technologies because of the </a:t>
            </a:r>
            <a:r>
              <a:rPr lang="en-US" sz="1800">
                <a:solidFill>
                  <a:schemeClr val="accent1"/>
                </a:solidFill>
                <a:latin typeface="+mj-lt"/>
              </a:rPr>
              <a:t>pace of innovation</a:t>
            </a:r>
            <a:r>
              <a:rPr lang="en-US" sz="1800">
                <a:solidFill>
                  <a:schemeClr val="tx1"/>
                </a:solidFill>
              </a:rPr>
              <a:t>, and its </a:t>
            </a:r>
            <a:r>
              <a:rPr lang="en-US" sz="1800">
                <a:solidFill>
                  <a:schemeClr val="accent1"/>
                </a:solidFill>
                <a:latin typeface="+mj-lt"/>
              </a:rPr>
              <a:t>proximity to human </a:t>
            </a:r>
            <a:r>
              <a:rPr lang="en-US" sz="1800">
                <a:solidFill>
                  <a:schemeClr val="tx1"/>
                </a:solidFill>
              </a:rPr>
              <a:t>intelligence – impacting us at a personal and societal level.</a:t>
            </a:r>
          </a:p>
        </p:txBody>
      </p:sp>
      <p:grpSp>
        <p:nvGrpSpPr>
          <p:cNvPr id="46" name="Group 45">
            <a:extLst>
              <a:ext uri="{FF2B5EF4-FFF2-40B4-BE49-F238E27FC236}">
                <a16:creationId xmlns:a16="http://schemas.microsoft.com/office/drawing/2014/main" id="{9808208F-EFD0-4C87-BDFC-B4EC4B059784}"/>
              </a:ext>
              <a:ext uri="{C183D7F6-B498-43B3-948B-1728B52AA6E4}">
                <adec:decorative xmlns:adec="http://schemas.microsoft.com/office/drawing/2017/decorative" val="1"/>
              </a:ext>
            </a:extLst>
          </p:cNvPr>
          <p:cNvGrpSpPr/>
          <p:nvPr/>
        </p:nvGrpSpPr>
        <p:grpSpPr>
          <a:xfrm>
            <a:off x="588263" y="1934335"/>
            <a:ext cx="11018520" cy="4072765"/>
            <a:chOff x="588263" y="1934335"/>
            <a:chExt cx="11018520" cy="4072765"/>
          </a:xfrm>
        </p:grpSpPr>
        <p:sp>
          <p:nvSpPr>
            <p:cNvPr id="47" name="Rectangle 46">
              <a:extLst>
                <a:ext uri="{FF2B5EF4-FFF2-40B4-BE49-F238E27FC236}">
                  <a16:creationId xmlns:a16="http://schemas.microsoft.com/office/drawing/2014/main" id="{16A25B0F-2ABE-4220-BEAE-A1AAE799D11E}"/>
                </a:ext>
                <a:ext uri="{C183D7F6-B498-43B3-948B-1728B52AA6E4}">
                  <adec:decorative xmlns:adec="http://schemas.microsoft.com/office/drawing/2017/decorative" val="1"/>
                </a:ext>
              </a:extLst>
            </p:cNvPr>
            <p:cNvSpPr/>
            <p:nvPr/>
          </p:nvSpPr>
          <p:spPr bwMode="auto">
            <a:xfrm>
              <a:off x="588263" y="1934335"/>
              <a:ext cx="11018520" cy="4072765"/>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1800" err="1">
                <a:solidFill>
                  <a:schemeClr val="accent1"/>
                </a:solidFill>
                <a:ea typeface="Segoe UI" pitchFamily="34" charset="0"/>
                <a:cs typeface="Segoe UI Semibold" panose="020B0702040204020203" pitchFamily="34" charset="0"/>
              </a:endParaRPr>
            </a:p>
          </p:txBody>
        </p:sp>
        <p:sp>
          <p:nvSpPr>
            <p:cNvPr id="48" name="Half Frame 47">
              <a:extLst>
                <a:ext uri="{FF2B5EF4-FFF2-40B4-BE49-F238E27FC236}">
                  <a16:creationId xmlns:a16="http://schemas.microsoft.com/office/drawing/2014/main" id="{883F7732-4ECE-4953-B43B-D37EFCD8D86E}"/>
                </a:ext>
                <a:ext uri="{C183D7F6-B498-43B3-948B-1728B52AA6E4}">
                  <adec:decorative xmlns:adec="http://schemas.microsoft.com/office/drawing/2017/decorative" val="1"/>
                </a:ext>
              </a:extLst>
            </p:cNvPr>
            <p:cNvSpPr/>
            <p:nvPr/>
          </p:nvSpPr>
          <p:spPr bwMode="auto">
            <a:xfrm>
              <a:off x="588263" y="1934335"/>
              <a:ext cx="543581" cy="543581"/>
            </a:xfrm>
            <a:prstGeom prst="halfFrame">
              <a:avLst>
                <a:gd name="adj1" fmla="val 0"/>
                <a:gd name="adj2" fmla="val 0"/>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Half Frame 49">
              <a:extLst>
                <a:ext uri="{FF2B5EF4-FFF2-40B4-BE49-F238E27FC236}">
                  <a16:creationId xmlns:a16="http://schemas.microsoft.com/office/drawing/2014/main" id="{03FF4259-FD8A-4DF8-8F60-257E5BB08B0C}"/>
                </a:ext>
                <a:ext uri="{C183D7F6-B498-43B3-948B-1728B52AA6E4}">
                  <adec:decorative xmlns:adec="http://schemas.microsoft.com/office/drawing/2017/decorative" val="1"/>
                </a:ext>
              </a:extLst>
            </p:cNvPr>
            <p:cNvSpPr/>
            <p:nvPr/>
          </p:nvSpPr>
          <p:spPr bwMode="auto">
            <a:xfrm rot="10800000">
              <a:off x="11063202" y="5463519"/>
              <a:ext cx="543581" cy="543581"/>
            </a:xfrm>
            <a:prstGeom prst="halfFrame">
              <a:avLst>
                <a:gd name="adj1" fmla="val 0"/>
                <a:gd name="adj2" fmla="val 0"/>
              </a:avLst>
            </a:prstGeom>
            <a:solidFill>
              <a:schemeClr val="accent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2C0BC78-E36F-4AFD-A635-10FFE7774F7F}"/>
              </a:ext>
            </a:extLst>
          </p:cNvPr>
          <p:cNvSpPr txBox="1">
            <a:spLocks/>
          </p:cNvSpPr>
          <p:nvPr/>
        </p:nvSpPr>
        <p:spPr>
          <a:xfrm>
            <a:off x="892377"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Vision</a:t>
            </a:r>
          </a:p>
        </p:txBody>
      </p:sp>
      <p:grpSp>
        <p:nvGrpSpPr>
          <p:cNvPr id="52" name="Group 51" descr="An Icon of an eyeball inside the rectangle">
            <a:extLst>
              <a:ext uri="{FF2B5EF4-FFF2-40B4-BE49-F238E27FC236}">
                <a16:creationId xmlns:a16="http://schemas.microsoft.com/office/drawing/2014/main" id="{A1E5C3A3-E4DD-4D96-81C2-747BB463D7A5}"/>
              </a:ext>
            </a:extLst>
          </p:cNvPr>
          <p:cNvGrpSpPr/>
          <p:nvPr/>
        </p:nvGrpSpPr>
        <p:grpSpPr>
          <a:xfrm>
            <a:off x="1160688" y="3463802"/>
            <a:ext cx="975345" cy="975345"/>
            <a:chOff x="1160688" y="3463802"/>
            <a:chExt cx="975345" cy="975345"/>
          </a:xfrm>
        </p:grpSpPr>
        <p:sp>
          <p:nvSpPr>
            <p:cNvPr id="53" name="Rectangle 52">
              <a:extLst>
                <a:ext uri="{FF2B5EF4-FFF2-40B4-BE49-F238E27FC236}">
                  <a16:creationId xmlns:a16="http://schemas.microsoft.com/office/drawing/2014/main" id="{EDAE951A-DA2E-45A1-8AF5-155E30A3CB71}"/>
                </a:ext>
                <a:ext uri="{C183D7F6-B498-43B3-948B-1728B52AA6E4}">
                  <adec:decorative xmlns:adec="http://schemas.microsoft.com/office/drawing/2017/decorative" val="1"/>
                </a:ext>
              </a:extLst>
            </p:cNvPr>
            <p:cNvSpPr/>
            <p:nvPr/>
          </p:nvSpPr>
          <p:spPr bwMode="auto">
            <a:xfrm>
              <a:off x="1160688" y="3463802"/>
              <a:ext cx="975345"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600">
                <a:solidFill>
                  <a:schemeClr val="bg1"/>
                </a:solidFill>
                <a:latin typeface="+mj-lt"/>
                <a:cs typeface="Segoe UI" pitchFamily="34" charset="0"/>
              </a:endParaRPr>
            </a:p>
          </p:txBody>
        </p:sp>
        <p:sp>
          <p:nvSpPr>
            <p:cNvPr id="54" name="Eye">
              <a:extLst>
                <a:ext uri="{FF2B5EF4-FFF2-40B4-BE49-F238E27FC236}">
                  <a16:creationId xmlns:a16="http://schemas.microsoft.com/office/drawing/2014/main" id="{FED8DBA2-318F-47C8-8466-042E5C70CF1E}"/>
                </a:ext>
                <a:ext uri="{C183D7F6-B498-43B3-948B-1728B52AA6E4}">
                  <adec:decorative xmlns:adec="http://schemas.microsoft.com/office/drawing/2017/decorative" val="1"/>
                </a:ext>
              </a:extLst>
            </p:cNvPr>
            <p:cNvSpPr>
              <a:spLocks noChangeAspect="1" noEditPoints="1"/>
            </p:cNvSpPr>
            <p:nvPr/>
          </p:nvSpPr>
          <p:spPr bwMode="auto">
            <a:xfrm>
              <a:off x="1362160" y="3793458"/>
              <a:ext cx="572400" cy="31603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5" name="Title 3">
            <a:extLst>
              <a:ext uri="{FF2B5EF4-FFF2-40B4-BE49-F238E27FC236}">
                <a16:creationId xmlns:a16="http://schemas.microsoft.com/office/drawing/2014/main" id="{25F8F072-9B6C-4B88-A002-4069CF0B93BF}"/>
              </a:ext>
            </a:extLst>
          </p:cNvPr>
          <p:cNvSpPr txBox="1">
            <a:spLocks/>
          </p:cNvSpPr>
          <p:nvPr/>
        </p:nvSpPr>
        <p:spPr bwMode="auto">
          <a:xfrm>
            <a:off x="892377"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2800" i="0" u="none" strike="noStrike" kern="1200" cap="none" spc="0" normalizeH="0" baseline="0" noProof="0">
                <a:ln w="3175">
                  <a:noFill/>
                </a:ln>
                <a:solidFill>
                  <a:schemeClr val="accent1"/>
                </a:solidFill>
                <a:effectLst/>
                <a:uLnTx/>
                <a:uFillTx/>
                <a:latin typeface="+mj-lt"/>
                <a:cs typeface="Segoe UI Semibold" panose="020B0702040204020203" pitchFamily="34" charset="0"/>
              </a:rPr>
              <a:t>2016</a:t>
            </a:r>
          </a:p>
          <a:p>
            <a:pPr algn="ctr" defTabSz="914367">
              <a:lnSpc>
                <a:spcPct val="100000"/>
              </a:lnSpc>
              <a:spcBef>
                <a:spcPts val="0"/>
              </a:spcBef>
              <a:defRPr/>
            </a:pPr>
            <a:r>
              <a:rPr lang="en-US" sz="1200" spc="0">
                <a:ln>
                  <a:noFill/>
                </a:ln>
                <a:solidFill>
                  <a:schemeClr val="tx1"/>
                </a:solidFill>
                <a:latin typeface="+mn-lt"/>
                <a:cs typeface="Segoe UI Semibold" panose="020B0702040204020203" pitchFamily="34" charset="0"/>
              </a:rPr>
              <a:t>Object recognition</a:t>
            </a:r>
            <a:br>
              <a:rPr lang="en-US" sz="1200" spc="0">
                <a:ln>
                  <a:noFill/>
                </a:ln>
                <a:solidFill>
                  <a:schemeClr val="tx1"/>
                </a:solidFill>
                <a:latin typeface="+mn-lt"/>
                <a:cs typeface="Segoe UI Semibold" panose="020B0702040204020203" pitchFamily="34" charset="0"/>
              </a:rPr>
            </a:br>
            <a:r>
              <a:rPr lang="en-US" sz="1200" spc="0">
                <a:ln>
                  <a:noFill/>
                </a:ln>
                <a:solidFill>
                  <a:schemeClr val="tx1"/>
                </a:solidFill>
                <a:latin typeface="+mn-lt"/>
                <a:cs typeface="Segoe UI Semibold" panose="020B0702040204020203" pitchFamily="34" charset="0"/>
              </a:rPr>
              <a:t>human parity</a:t>
            </a:r>
          </a:p>
        </p:txBody>
      </p:sp>
      <p:sp>
        <p:nvSpPr>
          <p:cNvPr id="56" name="TextBox 55">
            <a:extLst>
              <a:ext uri="{FF2B5EF4-FFF2-40B4-BE49-F238E27FC236}">
                <a16:creationId xmlns:a16="http://schemas.microsoft.com/office/drawing/2014/main" id="{B63BFCA4-173A-48F1-9C7D-439B5A5DFC7D}"/>
              </a:ext>
            </a:extLst>
          </p:cNvPr>
          <p:cNvSpPr txBox="1">
            <a:spLocks/>
          </p:cNvSpPr>
          <p:nvPr/>
        </p:nvSpPr>
        <p:spPr>
          <a:xfrm>
            <a:off x="2672042"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Speech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Recognition</a:t>
            </a:r>
          </a:p>
        </p:txBody>
      </p:sp>
      <p:grpSp>
        <p:nvGrpSpPr>
          <p:cNvPr id="57" name="Group 56" descr="An Icon of a microphone inside the rectangle">
            <a:extLst>
              <a:ext uri="{FF2B5EF4-FFF2-40B4-BE49-F238E27FC236}">
                <a16:creationId xmlns:a16="http://schemas.microsoft.com/office/drawing/2014/main" id="{6AF23CCA-61B3-40E7-A05C-A560ACA5A824}"/>
              </a:ext>
            </a:extLst>
          </p:cNvPr>
          <p:cNvGrpSpPr/>
          <p:nvPr/>
        </p:nvGrpSpPr>
        <p:grpSpPr>
          <a:xfrm>
            <a:off x="2940353" y="3473913"/>
            <a:ext cx="975344" cy="975345"/>
            <a:chOff x="2940353" y="3473913"/>
            <a:chExt cx="975344" cy="975345"/>
          </a:xfrm>
        </p:grpSpPr>
        <p:sp>
          <p:nvSpPr>
            <p:cNvPr id="58" name="Rectangle 57">
              <a:extLst>
                <a:ext uri="{FF2B5EF4-FFF2-40B4-BE49-F238E27FC236}">
                  <a16:creationId xmlns:a16="http://schemas.microsoft.com/office/drawing/2014/main" id="{4AE6643C-2BD2-46C7-8A40-C4B27509BD3C}"/>
                </a:ext>
                <a:ext uri="{C183D7F6-B498-43B3-948B-1728B52AA6E4}">
                  <adec:decorative xmlns:adec="http://schemas.microsoft.com/office/drawing/2017/decorative" val="1"/>
                </a:ext>
              </a:extLst>
            </p:cNvPr>
            <p:cNvSpPr/>
            <p:nvPr/>
          </p:nvSpPr>
          <p:spPr bwMode="auto">
            <a:xfrm>
              <a:off x="2940353" y="3473913"/>
              <a:ext cx="975344"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Microsoft_E720">
              <a:extLst>
                <a:ext uri="{FF2B5EF4-FFF2-40B4-BE49-F238E27FC236}">
                  <a16:creationId xmlns:a16="http://schemas.microsoft.com/office/drawing/2014/main" id="{0650D7D0-5026-4177-A60B-E831E9241456}"/>
                </a:ext>
                <a:ext uri="{C183D7F6-B498-43B3-948B-1728B52AA6E4}">
                  <adec:decorative xmlns:adec="http://schemas.microsoft.com/office/drawing/2017/decorative" val="1"/>
                </a:ext>
              </a:extLst>
            </p:cNvPr>
            <p:cNvSpPr>
              <a:spLocks noChangeAspect="1" noEditPoints="1"/>
            </p:cNvSpPr>
            <p:nvPr/>
          </p:nvSpPr>
          <p:spPr bwMode="auto">
            <a:xfrm>
              <a:off x="3261950" y="3712352"/>
              <a:ext cx="332150" cy="49846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itle 3">
            <a:extLst>
              <a:ext uri="{FF2B5EF4-FFF2-40B4-BE49-F238E27FC236}">
                <a16:creationId xmlns:a16="http://schemas.microsoft.com/office/drawing/2014/main" id="{744785AA-FED3-4BCB-B376-42559B6A5086}"/>
              </a:ext>
            </a:extLst>
          </p:cNvPr>
          <p:cNvSpPr txBox="1">
            <a:spLocks/>
          </p:cNvSpPr>
          <p:nvPr/>
        </p:nvSpPr>
        <p:spPr bwMode="auto">
          <a:xfrm>
            <a:off x="2672042"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spcBef>
                <a:spcPts val="600"/>
              </a:spcBef>
              <a:defRPr/>
            </a:pPr>
            <a:r>
              <a:rPr lang="en-US" sz="2800" spc="0">
                <a:solidFill>
                  <a:schemeClr val="accent1"/>
                </a:solidFill>
                <a:latin typeface="+mj-lt"/>
                <a:cs typeface="Segoe UI Semibold" panose="020B0702040204020203" pitchFamily="34" charset="0"/>
              </a:rPr>
              <a:t>2017</a:t>
            </a:r>
          </a:p>
          <a:p>
            <a:pPr marR="0" lvl="0" indent="0" algn="ctr" defTabSz="914367" fontAlgn="auto">
              <a:lnSpc>
                <a:spcPct val="100000"/>
              </a:lnSpc>
              <a:spcBef>
                <a:spcPts val="0"/>
              </a:spcBef>
              <a:spcAft>
                <a:spcPts val="588"/>
              </a:spcAft>
              <a:buClrTx/>
              <a:buSzPct val="90000"/>
              <a:tabLst/>
              <a:defRPr/>
            </a:pPr>
            <a:r>
              <a:rPr lang="en-US" sz="1200" spc="0">
                <a:ln>
                  <a:noFill/>
                </a:ln>
                <a:solidFill>
                  <a:schemeClr val="tx1"/>
                </a:solidFill>
                <a:latin typeface="+mn-lt"/>
                <a:cs typeface="Segoe UI Semibold" panose="020B0702040204020203" pitchFamily="34" charset="0"/>
              </a:rPr>
              <a:t>Speech recognition</a:t>
            </a:r>
            <a:br>
              <a:rPr lang="en-US" sz="1200" spc="0">
                <a:ln>
                  <a:noFill/>
                </a:ln>
                <a:solidFill>
                  <a:schemeClr val="tx1"/>
                </a:solidFill>
                <a:latin typeface="+mn-lt"/>
                <a:cs typeface="Segoe UI Semibold" panose="020B0702040204020203" pitchFamily="34" charset="0"/>
              </a:rPr>
            </a:br>
            <a:r>
              <a:rPr lang="en-US" sz="1200" spc="0">
                <a:ln>
                  <a:noFill/>
                </a:ln>
                <a:solidFill>
                  <a:schemeClr val="tx1"/>
                </a:solidFill>
                <a:latin typeface="+mn-lt"/>
                <a:cs typeface="Segoe UI Semibold" panose="020B0702040204020203" pitchFamily="34" charset="0"/>
              </a:rPr>
              <a:t>human parity</a:t>
            </a:r>
          </a:p>
        </p:txBody>
      </p:sp>
      <p:sp>
        <p:nvSpPr>
          <p:cNvPr id="61" name="TextBox 60">
            <a:extLst>
              <a:ext uri="{FF2B5EF4-FFF2-40B4-BE49-F238E27FC236}">
                <a16:creationId xmlns:a16="http://schemas.microsoft.com/office/drawing/2014/main" id="{E693B460-50E5-41E7-8486-3F36F928B5BA}"/>
              </a:ext>
            </a:extLst>
          </p:cNvPr>
          <p:cNvSpPr txBox="1">
            <a:spLocks/>
          </p:cNvSpPr>
          <p:nvPr/>
        </p:nvSpPr>
        <p:spPr>
          <a:xfrm>
            <a:off x="4451707"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Reading</a:t>
            </a:r>
          </a:p>
        </p:txBody>
      </p:sp>
      <p:grpSp>
        <p:nvGrpSpPr>
          <p:cNvPr id="62" name="Group 61" descr="An icon of a spectacles inside the rectangle">
            <a:extLst>
              <a:ext uri="{FF2B5EF4-FFF2-40B4-BE49-F238E27FC236}">
                <a16:creationId xmlns:a16="http://schemas.microsoft.com/office/drawing/2014/main" id="{ADC25283-21D4-451C-8BDC-7A0BE11C3F24}"/>
              </a:ext>
            </a:extLst>
          </p:cNvPr>
          <p:cNvGrpSpPr/>
          <p:nvPr/>
        </p:nvGrpSpPr>
        <p:grpSpPr>
          <a:xfrm>
            <a:off x="4720018" y="3473913"/>
            <a:ext cx="975345" cy="975345"/>
            <a:chOff x="4720018" y="3473913"/>
            <a:chExt cx="975345" cy="975345"/>
          </a:xfrm>
        </p:grpSpPr>
        <p:sp>
          <p:nvSpPr>
            <p:cNvPr id="63" name="Rectangle 62">
              <a:extLst>
                <a:ext uri="{FF2B5EF4-FFF2-40B4-BE49-F238E27FC236}">
                  <a16:creationId xmlns:a16="http://schemas.microsoft.com/office/drawing/2014/main" id="{AEA5DA7F-4AA5-4E36-A596-D78662076DA9}"/>
                </a:ext>
                <a:ext uri="{C183D7F6-B498-43B3-948B-1728B52AA6E4}">
                  <adec:decorative xmlns:adec="http://schemas.microsoft.com/office/drawing/2017/decorative" val="1"/>
                </a:ext>
              </a:extLst>
            </p:cNvPr>
            <p:cNvSpPr/>
            <p:nvPr/>
          </p:nvSpPr>
          <p:spPr bwMode="auto">
            <a:xfrm>
              <a:off x="4720018" y="3473913"/>
              <a:ext cx="975345"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aphic 16">
              <a:extLst>
                <a:ext uri="{FF2B5EF4-FFF2-40B4-BE49-F238E27FC236}">
                  <a16:creationId xmlns:a16="http://schemas.microsoft.com/office/drawing/2014/main" id="{02390BD6-5E48-42FD-AF10-F0C1DDD882D5}"/>
                </a:ext>
              </a:extLst>
            </p:cNvPr>
            <p:cNvGrpSpPr/>
            <p:nvPr/>
          </p:nvGrpSpPr>
          <p:grpSpPr>
            <a:xfrm>
              <a:off x="4884529" y="3729751"/>
              <a:ext cx="646322" cy="463668"/>
              <a:chOff x="5999162" y="3340099"/>
              <a:chExt cx="438150" cy="314325"/>
            </a:xfrm>
          </p:grpSpPr>
          <p:sp>
            <p:nvSpPr>
              <p:cNvPr id="65" name="Freeform: Shape 64">
                <a:extLst>
                  <a:ext uri="{FF2B5EF4-FFF2-40B4-BE49-F238E27FC236}">
                    <a16:creationId xmlns:a16="http://schemas.microsoft.com/office/drawing/2014/main" id="{FCEDDE2F-9B9E-4A4A-8497-EA7878C7773D}"/>
                  </a:ext>
                  <a:ext uri="{C183D7F6-B498-43B3-948B-1728B52AA6E4}">
                    <adec:decorative xmlns:adec="http://schemas.microsoft.com/office/drawing/2017/decorative" val="1"/>
                  </a:ext>
                </a:extLst>
              </p:cNvPr>
              <p:cNvSpPr/>
              <p:nvPr/>
            </p:nvSpPr>
            <p:spPr>
              <a:xfrm>
                <a:off x="6008496" y="3345055"/>
                <a:ext cx="111632" cy="182209"/>
              </a:xfrm>
              <a:custGeom>
                <a:avLst/>
                <a:gdLst>
                  <a:gd name="connsiteX0" fmla="*/ 0 w 111632"/>
                  <a:gd name="connsiteY0" fmla="*/ 182210 h 182209"/>
                  <a:gd name="connsiteX1" fmla="*/ 46101 w 111632"/>
                  <a:gd name="connsiteY1" fmla="*/ 45812 h 182209"/>
                  <a:gd name="connsiteX2" fmla="*/ 50483 w 111632"/>
                  <a:gd name="connsiteY2" fmla="*/ 33334 h 182209"/>
                  <a:gd name="connsiteX3" fmla="*/ 111633 w 111632"/>
                  <a:gd name="connsiteY3" fmla="*/ 2092 h 182209"/>
                </a:gdLst>
                <a:ahLst/>
                <a:cxnLst>
                  <a:cxn ang="0">
                    <a:pos x="connsiteX0" y="connsiteY0"/>
                  </a:cxn>
                  <a:cxn ang="0">
                    <a:pos x="connsiteX1" y="connsiteY1"/>
                  </a:cxn>
                  <a:cxn ang="0">
                    <a:pos x="connsiteX2" y="connsiteY2"/>
                  </a:cxn>
                  <a:cxn ang="0">
                    <a:pos x="connsiteX3" y="connsiteY3"/>
                  </a:cxn>
                </a:cxnLst>
                <a:rect l="l" t="t" r="r" b="b"/>
                <a:pathLst>
                  <a:path w="111632" h="182209">
                    <a:moveTo>
                      <a:pt x="0" y="182210"/>
                    </a:moveTo>
                    <a:cubicBezTo>
                      <a:pt x="14383" y="136395"/>
                      <a:pt x="30480" y="90294"/>
                      <a:pt x="46101" y="45812"/>
                    </a:cubicBezTo>
                    <a:lnTo>
                      <a:pt x="50483" y="33334"/>
                    </a:lnTo>
                    <a:cubicBezTo>
                      <a:pt x="58960" y="9141"/>
                      <a:pt x="88106" y="-5718"/>
                      <a:pt x="111633" y="209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E604CA69-99C2-4DC2-A000-692D27232692}"/>
                  </a:ext>
                  <a:ext uri="{C183D7F6-B498-43B3-948B-1728B52AA6E4}">
                    <adec:decorative xmlns:adec="http://schemas.microsoft.com/office/drawing/2017/decorative" val="1"/>
                  </a:ext>
                </a:extLst>
              </p:cNvPr>
              <p:cNvSpPr/>
              <p:nvPr/>
            </p:nvSpPr>
            <p:spPr>
              <a:xfrm>
                <a:off x="6323774" y="3345559"/>
                <a:ext cx="105536" cy="178181"/>
              </a:xfrm>
              <a:custGeom>
                <a:avLst/>
                <a:gdLst>
                  <a:gd name="connsiteX0" fmla="*/ 0 w 105536"/>
                  <a:gd name="connsiteY0" fmla="*/ 730 h 178181"/>
                  <a:gd name="connsiteX1" fmla="*/ 190 w 105536"/>
                  <a:gd name="connsiteY1" fmla="*/ 730 h 178181"/>
                  <a:gd name="connsiteX2" fmla="*/ 55816 w 105536"/>
                  <a:gd name="connsiteY2" fmla="*/ 33496 h 178181"/>
                  <a:gd name="connsiteX3" fmla="*/ 105537 w 105536"/>
                  <a:gd name="connsiteY3" fmla="*/ 178181 h 178181"/>
                </a:gdLst>
                <a:ahLst/>
                <a:cxnLst>
                  <a:cxn ang="0">
                    <a:pos x="connsiteX0" y="connsiteY0"/>
                  </a:cxn>
                  <a:cxn ang="0">
                    <a:pos x="connsiteX1" y="connsiteY1"/>
                  </a:cxn>
                  <a:cxn ang="0">
                    <a:pos x="connsiteX2" y="connsiteY2"/>
                  </a:cxn>
                  <a:cxn ang="0">
                    <a:pos x="connsiteX3" y="connsiteY3"/>
                  </a:cxn>
                </a:cxnLst>
                <a:rect l="l" t="t" r="r" b="b"/>
                <a:pathLst>
                  <a:path w="105536" h="178181">
                    <a:moveTo>
                      <a:pt x="0" y="730"/>
                    </a:moveTo>
                    <a:lnTo>
                      <a:pt x="190" y="730"/>
                    </a:lnTo>
                    <a:cubicBezTo>
                      <a:pt x="24765" y="-3365"/>
                      <a:pt x="47625" y="10065"/>
                      <a:pt x="55816" y="33496"/>
                    </a:cubicBezTo>
                    <a:cubicBezTo>
                      <a:pt x="72295" y="80455"/>
                      <a:pt x="89344" y="129032"/>
                      <a:pt x="105537" y="17818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5C3FE499-2C6E-42C0-AE58-B49616A78848}"/>
                  </a:ext>
                  <a:ext uri="{C183D7F6-B498-43B3-948B-1728B52AA6E4}">
                    <adec:decorative xmlns:adec="http://schemas.microsoft.com/office/drawing/2017/decorative" val="1"/>
                  </a:ext>
                </a:extLst>
              </p:cNvPr>
              <p:cNvSpPr/>
              <p:nvPr/>
            </p:nvSpPr>
            <p:spPr>
              <a:xfrm>
                <a:off x="6004112" y="3460304"/>
                <a:ext cx="190794" cy="190690"/>
              </a:xfrm>
              <a:custGeom>
                <a:avLst/>
                <a:gdLst>
                  <a:gd name="connsiteX0" fmla="*/ 95443 w 190794"/>
                  <a:gd name="connsiteY0" fmla="*/ 190691 h 190690"/>
                  <a:gd name="connsiteX1" fmla="*/ 94396 w 190794"/>
                  <a:gd name="connsiteY1" fmla="*/ 190691 h 190690"/>
                  <a:gd name="connsiteX2" fmla="*/ 27435 w 190794"/>
                  <a:gd name="connsiteY2" fmla="*/ 161830 h 190690"/>
                  <a:gd name="connsiteX3" fmla="*/ 3 w 190794"/>
                  <a:gd name="connsiteY3" fmla="*/ 94298 h 190690"/>
                  <a:gd name="connsiteX4" fmla="*/ 95539 w 190794"/>
                  <a:gd name="connsiteY4" fmla="*/ 0 h 190690"/>
                  <a:gd name="connsiteX5" fmla="*/ 96396 w 190794"/>
                  <a:gd name="connsiteY5" fmla="*/ 0 h 190690"/>
                  <a:gd name="connsiteX6" fmla="*/ 163452 w 190794"/>
                  <a:gd name="connsiteY6" fmla="*/ 28670 h 190690"/>
                  <a:gd name="connsiteX7" fmla="*/ 190788 w 190794"/>
                  <a:gd name="connsiteY7" fmla="*/ 96202 h 190690"/>
                  <a:gd name="connsiteX8" fmla="*/ 161928 w 190794"/>
                  <a:gd name="connsiteY8" fmla="*/ 163259 h 190690"/>
                  <a:gd name="connsiteX9" fmla="*/ 95443 w 190794"/>
                  <a:gd name="connsiteY9" fmla="*/ 190691 h 1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4" h="190690">
                    <a:moveTo>
                      <a:pt x="95443" y="190691"/>
                    </a:moveTo>
                    <a:cubicBezTo>
                      <a:pt x="95062" y="190691"/>
                      <a:pt x="94681" y="190691"/>
                      <a:pt x="94396" y="190691"/>
                    </a:cubicBezTo>
                    <a:cubicBezTo>
                      <a:pt x="69154" y="190405"/>
                      <a:pt x="45342" y="180118"/>
                      <a:pt x="27435" y="161830"/>
                    </a:cubicBezTo>
                    <a:cubicBezTo>
                      <a:pt x="9528" y="143542"/>
                      <a:pt x="-188" y="119539"/>
                      <a:pt x="3" y="94298"/>
                    </a:cubicBezTo>
                    <a:cubicBezTo>
                      <a:pt x="479" y="42101"/>
                      <a:pt x="43246" y="0"/>
                      <a:pt x="95539" y="0"/>
                    </a:cubicBezTo>
                    <a:cubicBezTo>
                      <a:pt x="95824" y="0"/>
                      <a:pt x="96110" y="0"/>
                      <a:pt x="96396" y="0"/>
                    </a:cubicBezTo>
                    <a:cubicBezTo>
                      <a:pt x="121637" y="191"/>
                      <a:pt x="145450" y="10382"/>
                      <a:pt x="163452" y="28670"/>
                    </a:cubicBezTo>
                    <a:cubicBezTo>
                      <a:pt x="181359" y="46958"/>
                      <a:pt x="191074" y="70961"/>
                      <a:pt x="190788" y="96202"/>
                    </a:cubicBezTo>
                    <a:cubicBezTo>
                      <a:pt x="190503" y="121444"/>
                      <a:pt x="180216" y="145256"/>
                      <a:pt x="161928" y="163259"/>
                    </a:cubicBezTo>
                    <a:cubicBezTo>
                      <a:pt x="143735" y="180975"/>
                      <a:pt x="120208" y="190691"/>
                      <a:pt x="95443" y="19069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Freeform: Shape 68">
                <a:extLst>
                  <a:ext uri="{FF2B5EF4-FFF2-40B4-BE49-F238E27FC236}">
                    <a16:creationId xmlns:a16="http://schemas.microsoft.com/office/drawing/2014/main" id="{CB4DB4EB-D482-463D-B2A3-8E50041B6390}"/>
                  </a:ext>
                  <a:ext uri="{C183D7F6-B498-43B3-948B-1728B52AA6E4}">
                    <adec:decorative xmlns:adec="http://schemas.microsoft.com/office/drawing/2017/decorative" val="1"/>
                  </a:ext>
                </a:extLst>
              </p:cNvPr>
              <p:cNvSpPr/>
              <p:nvPr/>
            </p:nvSpPr>
            <p:spPr>
              <a:xfrm>
                <a:off x="6243856" y="3460304"/>
                <a:ext cx="190794" cy="190690"/>
              </a:xfrm>
              <a:custGeom>
                <a:avLst/>
                <a:gdLst>
                  <a:gd name="connsiteX0" fmla="*/ 95443 w 190794"/>
                  <a:gd name="connsiteY0" fmla="*/ 190691 h 190690"/>
                  <a:gd name="connsiteX1" fmla="*/ 94395 w 190794"/>
                  <a:gd name="connsiteY1" fmla="*/ 190691 h 190690"/>
                  <a:gd name="connsiteX2" fmla="*/ 27435 w 190794"/>
                  <a:gd name="connsiteY2" fmla="*/ 161830 h 190690"/>
                  <a:gd name="connsiteX3" fmla="*/ 3 w 190794"/>
                  <a:gd name="connsiteY3" fmla="*/ 94298 h 190690"/>
                  <a:gd name="connsiteX4" fmla="*/ 3 w 190794"/>
                  <a:gd name="connsiteY4" fmla="*/ 94298 h 190690"/>
                  <a:gd name="connsiteX5" fmla="*/ 95539 w 190794"/>
                  <a:gd name="connsiteY5" fmla="*/ 0 h 190690"/>
                  <a:gd name="connsiteX6" fmla="*/ 96396 w 190794"/>
                  <a:gd name="connsiteY6" fmla="*/ 0 h 190690"/>
                  <a:gd name="connsiteX7" fmla="*/ 163452 w 190794"/>
                  <a:gd name="connsiteY7" fmla="*/ 28670 h 190690"/>
                  <a:gd name="connsiteX8" fmla="*/ 190789 w 190794"/>
                  <a:gd name="connsiteY8" fmla="*/ 96202 h 190690"/>
                  <a:gd name="connsiteX9" fmla="*/ 161928 w 190794"/>
                  <a:gd name="connsiteY9" fmla="*/ 163259 h 190690"/>
                  <a:gd name="connsiteX10" fmla="*/ 95443 w 190794"/>
                  <a:gd name="connsiteY10" fmla="*/ 190691 h 1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794" h="190690">
                    <a:moveTo>
                      <a:pt x="95443" y="190691"/>
                    </a:moveTo>
                    <a:cubicBezTo>
                      <a:pt x="95062" y="190691"/>
                      <a:pt x="94681" y="190691"/>
                      <a:pt x="94395" y="190691"/>
                    </a:cubicBezTo>
                    <a:cubicBezTo>
                      <a:pt x="69154" y="190405"/>
                      <a:pt x="45342" y="180118"/>
                      <a:pt x="27435" y="161830"/>
                    </a:cubicBezTo>
                    <a:cubicBezTo>
                      <a:pt x="9528" y="143542"/>
                      <a:pt x="-188" y="119539"/>
                      <a:pt x="3" y="94298"/>
                    </a:cubicBezTo>
                    <a:lnTo>
                      <a:pt x="3" y="94298"/>
                    </a:lnTo>
                    <a:cubicBezTo>
                      <a:pt x="479" y="42101"/>
                      <a:pt x="43246" y="0"/>
                      <a:pt x="95539" y="0"/>
                    </a:cubicBezTo>
                    <a:cubicBezTo>
                      <a:pt x="95824" y="0"/>
                      <a:pt x="96110" y="0"/>
                      <a:pt x="96396" y="0"/>
                    </a:cubicBezTo>
                    <a:cubicBezTo>
                      <a:pt x="121637" y="191"/>
                      <a:pt x="145449" y="10382"/>
                      <a:pt x="163452" y="28670"/>
                    </a:cubicBezTo>
                    <a:cubicBezTo>
                      <a:pt x="181359" y="46958"/>
                      <a:pt x="191074" y="70961"/>
                      <a:pt x="190789" y="96202"/>
                    </a:cubicBezTo>
                    <a:cubicBezTo>
                      <a:pt x="190503" y="121444"/>
                      <a:pt x="180216" y="145256"/>
                      <a:pt x="161928" y="163259"/>
                    </a:cubicBezTo>
                    <a:cubicBezTo>
                      <a:pt x="143830" y="180975"/>
                      <a:pt x="120208" y="190691"/>
                      <a:pt x="95443" y="19069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C8A59001-E6E9-44DB-9991-5A8EEA4A800E}"/>
                  </a:ext>
                  <a:ext uri="{C183D7F6-B498-43B3-948B-1728B52AA6E4}">
                    <adec:decorative xmlns:adec="http://schemas.microsoft.com/office/drawing/2017/decorative" val="1"/>
                  </a:ext>
                </a:extLst>
              </p:cNvPr>
              <p:cNvSpPr/>
              <p:nvPr/>
            </p:nvSpPr>
            <p:spPr>
              <a:xfrm>
                <a:off x="6186518" y="3559745"/>
                <a:ext cx="66103" cy="9525"/>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71" name="Title 3">
            <a:extLst>
              <a:ext uri="{FF2B5EF4-FFF2-40B4-BE49-F238E27FC236}">
                <a16:creationId xmlns:a16="http://schemas.microsoft.com/office/drawing/2014/main" id="{6BAA1121-BCB7-4E50-B6A8-7E2CACB43DE1}"/>
              </a:ext>
            </a:extLst>
          </p:cNvPr>
          <p:cNvSpPr txBox="1">
            <a:spLocks/>
          </p:cNvSpPr>
          <p:nvPr/>
        </p:nvSpPr>
        <p:spPr bwMode="auto">
          <a:xfrm>
            <a:off x="4451707"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spcBef>
                <a:spcPts val="600"/>
              </a:spcBef>
              <a:defRPr/>
            </a:pPr>
            <a:r>
              <a:rPr lang="en-US" sz="2800" spc="0">
                <a:solidFill>
                  <a:schemeClr val="accent1"/>
                </a:solidFill>
                <a:latin typeface="+mj-lt"/>
                <a:cs typeface="Segoe UI Semibold" panose="020B0702040204020203" pitchFamily="34" charset="0"/>
              </a:rPr>
              <a:t>2018</a:t>
            </a:r>
          </a:p>
          <a:p>
            <a:pPr marR="0" lvl="0" indent="0" algn="ctr" defTabSz="914367" fontAlgn="auto">
              <a:lnSpc>
                <a:spcPct val="100000"/>
              </a:lnSpc>
              <a:spcBef>
                <a:spcPts val="0"/>
              </a:spcBef>
              <a:spcAft>
                <a:spcPts val="588"/>
              </a:spcAft>
              <a:buClrTx/>
              <a:buSzPct val="90000"/>
              <a:tabLst/>
              <a:defRPr/>
            </a:pPr>
            <a:r>
              <a:rPr lang="en-US" sz="1200" spc="0">
                <a:ln>
                  <a:noFill/>
                </a:ln>
                <a:solidFill>
                  <a:schemeClr val="tx1"/>
                </a:solidFill>
                <a:latin typeface="+mn-lt"/>
                <a:cs typeface="Segoe UI Semibold" panose="020B0702040204020203" pitchFamily="34" charset="0"/>
              </a:rPr>
              <a:t>Reading comprehension human parity</a:t>
            </a:r>
          </a:p>
        </p:txBody>
      </p:sp>
      <p:sp>
        <p:nvSpPr>
          <p:cNvPr id="72" name="TextBox 71">
            <a:extLst>
              <a:ext uri="{FF2B5EF4-FFF2-40B4-BE49-F238E27FC236}">
                <a16:creationId xmlns:a16="http://schemas.microsoft.com/office/drawing/2014/main" id="{6A7774C7-0E22-4EF2-82EA-1DB361F24382}"/>
              </a:ext>
            </a:extLst>
          </p:cNvPr>
          <p:cNvSpPr txBox="1">
            <a:spLocks/>
          </p:cNvSpPr>
          <p:nvPr/>
        </p:nvSpPr>
        <p:spPr>
          <a:xfrm>
            <a:off x="6231372"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Translation</a:t>
            </a:r>
          </a:p>
        </p:txBody>
      </p:sp>
      <p:grpSp>
        <p:nvGrpSpPr>
          <p:cNvPr id="73" name="Group 72" descr="An icon of a translation of language inside the rectangle">
            <a:extLst>
              <a:ext uri="{FF2B5EF4-FFF2-40B4-BE49-F238E27FC236}">
                <a16:creationId xmlns:a16="http://schemas.microsoft.com/office/drawing/2014/main" id="{6DD45A6B-BC3A-41C0-8ACA-BA371827C310}"/>
              </a:ext>
            </a:extLst>
          </p:cNvPr>
          <p:cNvGrpSpPr/>
          <p:nvPr/>
        </p:nvGrpSpPr>
        <p:grpSpPr>
          <a:xfrm>
            <a:off x="6499683" y="3463802"/>
            <a:ext cx="975345" cy="975345"/>
            <a:chOff x="6499683" y="3463802"/>
            <a:chExt cx="975345" cy="975345"/>
          </a:xfrm>
        </p:grpSpPr>
        <p:sp>
          <p:nvSpPr>
            <p:cNvPr id="74" name="Rectangle 73">
              <a:extLst>
                <a:ext uri="{FF2B5EF4-FFF2-40B4-BE49-F238E27FC236}">
                  <a16:creationId xmlns:a16="http://schemas.microsoft.com/office/drawing/2014/main" id="{BB62C934-9DF2-4DAE-BAED-4E88D2B188F1}"/>
                </a:ext>
                <a:ext uri="{C183D7F6-B498-43B3-948B-1728B52AA6E4}">
                  <adec:decorative xmlns:adec="http://schemas.microsoft.com/office/drawing/2017/decorative" val="1"/>
                </a:ext>
              </a:extLst>
            </p:cNvPr>
            <p:cNvSpPr/>
            <p:nvPr/>
          </p:nvSpPr>
          <p:spPr bwMode="auto">
            <a:xfrm>
              <a:off x="6499683" y="3463802"/>
              <a:ext cx="975345"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0" cap="none" normalizeH="0" baseline="0" noProof="0">
                <a:ln>
                  <a:noFill/>
                </a:ln>
                <a:solidFill>
                  <a:srgbClr val="1A1A1A"/>
                </a:solidFill>
                <a:effectLst/>
                <a:uLnTx/>
                <a:uFillTx/>
                <a:latin typeface="Segoe UI"/>
                <a:ea typeface="+mn-ea"/>
                <a:cs typeface="+mn-cs"/>
              </a:endParaRPr>
            </a:p>
          </p:txBody>
        </p:sp>
        <p:sp>
          <p:nvSpPr>
            <p:cNvPr id="75" name="Characters_E8C1" descr="An icon of a translation of language">
              <a:extLst>
                <a:ext uri="{FF2B5EF4-FFF2-40B4-BE49-F238E27FC236}">
                  <a16:creationId xmlns:a16="http://schemas.microsoft.com/office/drawing/2014/main" id="{49E7B6F2-30D6-4DB9-B7D5-AD20E17142D7}"/>
                </a:ext>
              </a:extLst>
            </p:cNvPr>
            <p:cNvSpPr>
              <a:spLocks noChangeAspect="1" noEditPoints="1"/>
            </p:cNvSpPr>
            <p:nvPr/>
          </p:nvSpPr>
          <p:spPr bwMode="auto">
            <a:xfrm>
              <a:off x="6764110" y="3699063"/>
              <a:ext cx="505846" cy="521792"/>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76" name="Title 3">
            <a:extLst>
              <a:ext uri="{FF2B5EF4-FFF2-40B4-BE49-F238E27FC236}">
                <a16:creationId xmlns:a16="http://schemas.microsoft.com/office/drawing/2014/main" id="{4F707178-DACF-41E9-BCEE-846A1920D47A}"/>
              </a:ext>
            </a:extLst>
          </p:cNvPr>
          <p:cNvSpPr txBox="1">
            <a:spLocks/>
          </p:cNvSpPr>
          <p:nvPr/>
        </p:nvSpPr>
        <p:spPr bwMode="auto">
          <a:xfrm>
            <a:off x="6231372"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spcBef>
                <a:spcPts val="600"/>
              </a:spcBef>
              <a:defRPr/>
            </a:pPr>
            <a:r>
              <a:rPr lang="en-US" sz="2800" spc="0">
                <a:solidFill>
                  <a:schemeClr val="accent1"/>
                </a:solidFill>
                <a:latin typeface="+mj-lt"/>
                <a:cs typeface="Segoe UI Semibold" panose="020B0702040204020203" pitchFamily="34" charset="0"/>
              </a:rPr>
              <a:t>2018</a:t>
            </a:r>
          </a:p>
          <a:p>
            <a:pPr marR="0" lvl="0" indent="0" algn="ctr" defTabSz="914367" fontAlgn="auto">
              <a:lnSpc>
                <a:spcPct val="100000"/>
              </a:lnSpc>
              <a:spcBef>
                <a:spcPts val="0"/>
              </a:spcBef>
              <a:spcAft>
                <a:spcPts val="588"/>
              </a:spcAft>
              <a:buClrTx/>
              <a:buSzPct val="90000"/>
              <a:tabLst/>
              <a:defRPr/>
            </a:pPr>
            <a:r>
              <a:rPr lang="en-US" sz="1200" spc="0">
                <a:ln>
                  <a:noFill/>
                </a:ln>
                <a:solidFill>
                  <a:schemeClr val="tx1"/>
                </a:solidFill>
                <a:latin typeface="+mn-lt"/>
                <a:cs typeface="Segoe UI Semibold" panose="020B0702040204020203" pitchFamily="34" charset="0"/>
              </a:rPr>
              <a:t>Machine translation</a:t>
            </a:r>
            <a:br>
              <a:rPr lang="en-US" sz="1200" spc="0">
                <a:ln>
                  <a:noFill/>
                </a:ln>
                <a:solidFill>
                  <a:schemeClr val="tx1"/>
                </a:solidFill>
                <a:latin typeface="+mn-lt"/>
                <a:cs typeface="Segoe UI Semibold" panose="020B0702040204020203" pitchFamily="34" charset="0"/>
              </a:rPr>
            </a:br>
            <a:r>
              <a:rPr lang="en-US" sz="1200" spc="0">
                <a:ln>
                  <a:noFill/>
                </a:ln>
                <a:solidFill>
                  <a:schemeClr val="tx1"/>
                </a:solidFill>
                <a:latin typeface="+mn-lt"/>
                <a:cs typeface="Segoe UI Semibold" panose="020B0702040204020203" pitchFamily="34" charset="0"/>
              </a:rPr>
              <a:t>human parity</a:t>
            </a:r>
          </a:p>
        </p:txBody>
      </p:sp>
      <p:sp>
        <p:nvSpPr>
          <p:cNvPr id="77" name="TextBox 76">
            <a:extLst>
              <a:ext uri="{FF2B5EF4-FFF2-40B4-BE49-F238E27FC236}">
                <a16:creationId xmlns:a16="http://schemas.microsoft.com/office/drawing/2014/main" id="{32FBAA0A-A23A-4568-A7B1-6D3CD01D2B8C}"/>
              </a:ext>
            </a:extLst>
          </p:cNvPr>
          <p:cNvSpPr txBox="1">
            <a:spLocks/>
          </p:cNvSpPr>
          <p:nvPr/>
        </p:nvSpPr>
        <p:spPr>
          <a:xfrm>
            <a:off x="8011037"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Speech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Synthesis</a:t>
            </a:r>
          </a:p>
        </p:txBody>
      </p:sp>
      <p:grpSp>
        <p:nvGrpSpPr>
          <p:cNvPr id="85" name="Group 84" descr="An icon of speech inside the rectangle">
            <a:extLst>
              <a:ext uri="{FF2B5EF4-FFF2-40B4-BE49-F238E27FC236}">
                <a16:creationId xmlns:a16="http://schemas.microsoft.com/office/drawing/2014/main" id="{C8A465F3-585C-4289-97FD-164141D2F7E5}"/>
              </a:ext>
            </a:extLst>
          </p:cNvPr>
          <p:cNvGrpSpPr/>
          <p:nvPr/>
        </p:nvGrpSpPr>
        <p:grpSpPr>
          <a:xfrm>
            <a:off x="8279348" y="3463802"/>
            <a:ext cx="975345" cy="975345"/>
            <a:chOff x="8279348" y="3463802"/>
            <a:chExt cx="975345" cy="975345"/>
          </a:xfrm>
        </p:grpSpPr>
        <p:sp>
          <p:nvSpPr>
            <p:cNvPr id="87" name="Rectangle 86">
              <a:extLst>
                <a:ext uri="{FF2B5EF4-FFF2-40B4-BE49-F238E27FC236}">
                  <a16:creationId xmlns:a16="http://schemas.microsoft.com/office/drawing/2014/main" id="{A3F4D911-8F91-46C0-A285-DE863F6817F1}"/>
                </a:ext>
                <a:ext uri="{C183D7F6-B498-43B3-948B-1728B52AA6E4}">
                  <adec:decorative xmlns:adec="http://schemas.microsoft.com/office/drawing/2017/decorative" val="1"/>
                </a:ext>
              </a:extLst>
            </p:cNvPr>
            <p:cNvSpPr/>
            <p:nvPr/>
          </p:nvSpPr>
          <p:spPr bwMode="auto">
            <a:xfrm>
              <a:off x="8279348" y="3463802"/>
              <a:ext cx="975345"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8" name="Graphic 193">
              <a:extLst>
                <a:ext uri="{FF2B5EF4-FFF2-40B4-BE49-F238E27FC236}">
                  <a16:creationId xmlns:a16="http://schemas.microsoft.com/office/drawing/2014/main" id="{4DDC4662-91F1-468E-9EC0-DB3415D69ED3}"/>
                </a:ext>
              </a:extLst>
            </p:cNvPr>
            <p:cNvGrpSpPr/>
            <p:nvPr/>
          </p:nvGrpSpPr>
          <p:grpSpPr>
            <a:xfrm>
              <a:off x="8517040" y="3604278"/>
              <a:ext cx="499960" cy="694392"/>
              <a:chOff x="6046787" y="3259137"/>
              <a:chExt cx="342900" cy="476250"/>
            </a:xfrm>
          </p:grpSpPr>
          <p:sp>
            <p:nvSpPr>
              <p:cNvPr id="89" name="Freeform: Shape 88">
                <a:extLst>
                  <a:ext uri="{FF2B5EF4-FFF2-40B4-BE49-F238E27FC236}">
                    <a16:creationId xmlns:a16="http://schemas.microsoft.com/office/drawing/2014/main" id="{917A4396-12A0-4EDF-A77A-E28F39CF6047}"/>
                  </a:ext>
                  <a:ext uri="{C183D7F6-B498-43B3-948B-1728B52AA6E4}">
                    <adec:decorative xmlns:adec="http://schemas.microsoft.com/office/drawing/2017/decorative" val="1"/>
                  </a:ext>
                </a:extLst>
              </p:cNvPr>
              <p:cNvSpPr/>
              <p:nvPr/>
            </p:nvSpPr>
            <p:spPr>
              <a:xfrm>
                <a:off x="6144608" y="3578033"/>
                <a:ext cx="141922" cy="70961"/>
              </a:xfrm>
              <a:custGeom>
                <a:avLst/>
                <a:gdLst>
                  <a:gd name="connsiteX0" fmla="*/ 0 w 141922"/>
                  <a:gd name="connsiteY0" fmla="*/ 0 h 70961"/>
                  <a:gd name="connsiteX1" fmla="*/ 70961 w 141922"/>
                  <a:gd name="connsiteY1" fmla="*/ 70961 h 70961"/>
                  <a:gd name="connsiteX2" fmla="*/ 141923 w 141922"/>
                  <a:gd name="connsiteY2" fmla="*/ 0 h 70961"/>
                </a:gdLst>
                <a:ahLst/>
                <a:cxnLst>
                  <a:cxn ang="0">
                    <a:pos x="connsiteX0" y="connsiteY0"/>
                  </a:cxn>
                  <a:cxn ang="0">
                    <a:pos x="connsiteX1" y="connsiteY1"/>
                  </a:cxn>
                  <a:cxn ang="0">
                    <a:pos x="connsiteX2" y="connsiteY2"/>
                  </a:cxn>
                </a:cxnLst>
                <a:rect l="l" t="t" r="r" b="b"/>
                <a:pathLst>
                  <a:path w="141922" h="70961">
                    <a:moveTo>
                      <a:pt x="0" y="0"/>
                    </a:moveTo>
                    <a:cubicBezTo>
                      <a:pt x="0" y="39243"/>
                      <a:pt x="31813" y="70961"/>
                      <a:pt x="70961" y="70961"/>
                    </a:cubicBezTo>
                    <a:cubicBezTo>
                      <a:pt x="110109" y="70961"/>
                      <a:pt x="141923" y="39148"/>
                      <a:pt x="141923" y="0"/>
                    </a:cubicBezTo>
                  </a:path>
                </a:pathLst>
              </a:custGeom>
              <a:no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Shape 89">
                <a:extLst>
                  <a:ext uri="{FF2B5EF4-FFF2-40B4-BE49-F238E27FC236}">
                    <a16:creationId xmlns:a16="http://schemas.microsoft.com/office/drawing/2014/main" id="{9AD1716A-27D9-4961-A493-E8D04AB02D34}"/>
                  </a:ext>
                  <a:ext uri="{C183D7F6-B498-43B3-948B-1728B52AA6E4}">
                    <adec:decorative xmlns:adec="http://schemas.microsoft.com/office/drawing/2017/decorative" val="1"/>
                  </a:ext>
                </a:extLst>
              </p:cNvPr>
              <p:cNvSpPr/>
              <p:nvPr/>
            </p:nvSpPr>
            <p:spPr>
              <a:xfrm>
                <a:off x="6072885" y="3578033"/>
                <a:ext cx="285369" cy="149637"/>
              </a:xfrm>
              <a:custGeom>
                <a:avLst/>
                <a:gdLst>
                  <a:gd name="connsiteX0" fmla="*/ 18288 w 285369"/>
                  <a:gd name="connsiteY0" fmla="*/ 0 h 149637"/>
                  <a:gd name="connsiteX1" fmla="*/ 24289 w 285369"/>
                  <a:gd name="connsiteY1" fmla="*/ 38195 h 149637"/>
                  <a:gd name="connsiteX2" fmla="*/ 0 w 285369"/>
                  <a:gd name="connsiteY2" fmla="*/ 52197 h 149637"/>
                  <a:gd name="connsiteX3" fmla="*/ 26099 w 285369"/>
                  <a:gd name="connsiteY3" fmla="*/ 97441 h 149637"/>
                  <a:gd name="connsiteX4" fmla="*/ 50483 w 285369"/>
                  <a:gd name="connsiteY4" fmla="*/ 83344 h 149637"/>
                  <a:gd name="connsiteX5" fmla="*/ 116586 w 285369"/>
                  <a:gd name="connsiteY5" fmla="*/ 121634 h 149637"/>
                  <a:gd name="connsiteX6" fmla="*/ 116586 w 285369"/>
                  <a:gd name="connsiteY6" fmla="*/ 149638 h 149637"/>
                  <a:gd name="connsiteX7" fmla="*/ 168783 w 285369"/>
                  <a:gd name="connsiteY7" fmla="*/ 149638 h 149637"/>
                  <a:gd name="connsiteX8" fmla="*/ 168783 w 285369"/>
                  <a:gd name="connsiteY8" fmla="*/ 121634 h 149637"/>
                  <a:gd name="connsiteX9" fmla="*/ 234887 w 285369"/>
                  <a:gd name="connsiteY9" fmla="*/ 83344 h 149637"/>
                  <a:gd name="connsiteX10" fmla="*/ 259270 w 285369"/>
                  <a:gd name="connsiteY10" fmla="*/ 97441 h 149637"/>
                  <a:gd name="connsiteX11" fmla="*/ 285369 w 285369"/>
                  <a:gd name="connsiteY11" fmla="*/ 52197 h 149637"/>
                  <a:gd name="connsiteX12" fmla="*/ 261080 w 285369"/>
                  <a:gd name="connsiteY12" fmla="*/ 38195 h 149637"/>
                  <a:gd name="connsiteX13" fmla="*/ 267081 w 285369"/>
                  <a:gd name="connsiteY13" fmla="*/ 0 h 1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369" h="149637">
                    <a:moveTo>
                      <a:pt x="18288" y="0"/>
                    </a:moveTo>
                    <a:cubicBezTo>
                      <a:pt x="18288" y="13335"/>
                      <a:pt x="20479" y="26194"/>
                      <a:pt x="24289" y="38195"/>
                    </a:cubicBezTo>
                    <a:lnTo>
                      <a:pt x="0" y="52197"/>
                    </a:lnTo>
                    <a:lnTo>
                      <a:pt x="26099" y="97441"/>
                    </a:lnTo>
                    <a:lnTo>
                      <a:pt x="50483" y="83344"/>
                    </a:lnTo>
                    <a:cubicBezTo>
                      <a:pt x="67723" y="102299"/>
                      <a:pt x="90583" y="116015"/>
                      <a:pt x="116586" y="121634"/>
                    </a:cubicBezTo>
                    <a:lnTo>
                      <a:pt x="116586" y="149638"/>
                    </a:lnTo>
                    <a:lnTo>
                      <a:pt x="168783" y="149638"/>
                    </a:lnTo>
                    <a:lnTo>
                      <a:pt x="168783" y="121634"/>
                    </a:lnTo>
                    <a:cubicBezTo>
                      <a:pt x="194786" y="116110"/>
                      <a:pt x="217646" y="102394"/>
                      <a:pt x="234887" y="83344"/>
                    </a:cubicBezTo>
                    <a:lnTo>
                      <a:pt x="259270" y="97441"/>
                    </a:lnTo>
                    <a:lnTo>
                      <a:pt x="285369" y="52197"/>
                    </a:lnTo>
                    <a:lnTo>
                      <a:pt x="261080" y="38195"/>
                    </a:lnTo>
                    <a:cubicBezTo>
                      <a:pt x="264986" y="26194"/>
                      <a:pt x="267081" y="13335"/>
                      <a:pt x="267081" y="0"/>
                    </a:cubicBezTo>
                  </a:path>
                </a:pathLst>
              </a:custGeom>
              <a:no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Shape 90">
                <a:extLst>
                  <a:ext uri="{FF2B5EF4-FFF2-40B4-BE49-F238E27FC236}">
                    <a16:creationId xmlns:a16="http://schemas.microsoft.com/office/drawing/2014/main" id="{EF1214B3-0975-4DD1-A052-C400DA2FFE48}"/>
                  </a:ext>
                  <a:ext uri="{C183D7F6-B498-43B3-948B-1728B52AA6E4}">
                    <adec:decorative xmlns:adec="http://schemas.microsoft.com/office/drawing/2017/decorative" val="1"/>
                  </a:ext>
                </a:extLst>
              </p:cNvPr>
              <p:cNvSpPr/>
              <p:nvPr/>
            </p:nvSpPr>
            <p:spPr>
              <a:xfrm>
                <a:off x="6051644" y="3264089"/>
                <a:ext cx="334422" cy="437388"/>
              </a:xfrm>
              <a:custGeom>
                <a:avLst/>
                <a:gdLst>
                  <a:gd name="connsiteX0" fmla="*/ 195072 w 334422"/>
                  <a:gd name="connsiteY0" fmla="*/ 28290 h 437388"/>
                  <a:gd name="connsiteX1" fmla="*/ 167164 w 334422"/>
                  <a:gd name="connsiteY1" fmla="*/ 56579 h 437388"/>
                  <a:gd name="connsiteX2" fmla="*/ 139256 w 334422"/>
                  <a:gd name="connsiteY2" fmla="*/ 28290 h 437388"/>
                  <a:gd name="connsiteX3" fmla="*/ 167164 w 334422"/>
                  <a:gd name="connsiteY3" fmla="*/ 1 h 437388"/>
                  <a:gd name="connsiteX4" fmla="*/ 195072 w 334422"/>
                  <a:gd name="connsiteY4" fmla="*/ 28290 h 437388"/>
                  <a:gd name="connsiteX5" fmla="*/ 195072 w 334422"/>
                  <a:gd name="connsiteY5" fmla="*/ 28290 h 437388"/>
                  <a:gd name="connsiteX6" fmla="*/ 195072 w 334422"/>
                  <a:gd name="connsiteY6" fmla="*/ 28290 h 437388"/>
                  <a:gd name="connsiteX7" fmla="*/ 195072 w 334422"/>
                  <a:gd name="connsiteY7" fmla="*/ 28290 h 437388"/>
                  <a:gd name="connsiteX8" fmla="*/ 278702 w 334422"/>
                  <a:gd name="connsiteY8" fmla="*/ 233744 h 437388"/>
                  <a:gd name="connsiteX9" fmla="*/ 278702 w 334422"/>
                  <a:gd name="connsiteY9" fmla="*/ 132779 h 437388"/>
                  <a:gd name="connsiteX10" fmla="*/ 259556 w 334422"/>
                  <a:gd name="connsiteY10" fmla="*/ 113253 h 437388"/>
                  <a:gd name="connsiteX11" fmla="*/ 74962 w 334422"/>
                  <a:gd name="connsiteY11" fmla="*/ 113253 h 437388"/>
                  <a:gd name="connsiteX12" fmla="*/ 55817 w 334422"/>
                  <a:gd name="connsiteY12" fmla="*/ 132779 h 437388"/>
                  <a:gd name="connsiteX13" fmla="*/ 55817 w 334422"/>
                  <a:gd name="connsiteY13" fmla="*/ 233744 h 437388"/>
                  <a:gd name="connsiteX14" fmla="*/ 74962 w 334422"/>
                  <a:gd name="connsiteY14" fmla="*/ 253270 h 437388"/>
                  <a:gd name="connsiteX15" fmla="*/ 259556 w 334422"/>
                  <a:gd name="connsiteY15" fmla="*/ 253270 h 437388"/>
                  <a:gd name="connsiteX16" fmla="*/ 278702 w 334422"/>
                  <a:gd name="connsiteY16" fmla="*/ 233744 h 437388"/>
                  <a:gd name="connsiteX17" fmla="*/ 278702 w 334422"/>
                  <a:gd name="connsiteY17" fmla="*/ 233744 h 437388"/>
                  <a:gd name="connsiteX18" fmla="*/ 278702 w 334422"/>
                  <a:gd name="connsiteY18" fmla="*/ 233744 h 437388"/>
                  <a:gd name="connsiteX19" fmla="*/ 278702 w 334422"/>
                  <a:gd name="connsiteY19" fmla="*/ 233744 h 437388"/>
                  <a:gd name="connsiteX20" fmla="*/ 334423 w 334422"/>
                  <a:gd name="connsiteY20" fmla="*/ 437389 h 437388"/>
                  <a:gd name="connsiteX21" fmla="*/ 334423 w 334422"/>
                  <a:gd name="connsiteY21" fmla="*/ 334709 h 437388"/>
                  <a:gd name="connsiteX22" fmla="*/ 311753 w 334422"/>
                  <a:gd name="connsiteY22" fmla="*/ 311659 h 437388"/>
                  <a:gd name="connsiteX23" fmla="*/ 22670 w 334422"/>
                  <a:gd name="connsiteY23" fmla="*/ 311659 h 437388"/>
                  <a:gd name="connsiteX24" fmla="*/ 0 w 334422"/>
                  <a:gd name="connsiteY24" fmla="*/ 334709 h 437388"/>
                  <a:gd name="connsiteX25" fmla="*/ 0 w 334422"/>
                  <a:gd name="connsiteY25" fmla="*/ 437389 h 437388"/>
                  <a:gd name="connsiteX26" fmla="*/ 109728 w 334422"/>
                  <a:gd name="connsiteY26" fmla="*/ 253175 h 437388"/>
                  <a:gd name="connsiteX27" fmla="*/ 109728 w 334422"/>
                  <a:gd name="connsiteY27" fmla="*/ 309849 h 437388"/>
                  <a:gd name="connsiteX28" fmla="*/ 167259 w 334422"/>
                  <a:gd name="connsiteY28" fmla="*/ 56579 h 437388"/>
                  <a:gd name="connsiteX29" fmla="*/ 167259 w 334422"/>
                  <a:gd name="connsiteY29" fmla="*/ 113253 h 437388"/>
                  <a:gd name="connsiteX30" fmla="*/ 222980 w 334422"/>
                  <a:gd name="connsiteY30" fmla="*/ 253175 h 437388"/>
                  <a:gd name="connsiteX31" fmla="*/ 222980 w 334422"/>
                  <a:gd name="connsiteY31" fmla="*/ 309849 h 437388"/>
                  <a:gd name="connsiteX32" fmla="*/ 95822 w 334422"/>
                  <a:gd name="connsiteY32" fmla="*/ 169927 h 437388"/>
                  <a:gd name="connsiteX33" fmla="*/ 123730 w 334422"/>
                  <a:gd name="connsiteY33" fmla="*/ 169927 h 437388"/>
                  <a:gd name="connsiteX34" fmla="*/ 208979 w 334422"/>
                  <a:gd name="connsiteY34" fmla="*/ 169927 h 437388"/>
                  <a:gd name="connsiteX35" fmla="*/ 236887 w 334422"/>
                  <a:gd name="connsiteY35" fmla="*/ 169927 h 437388"/>
                  <a:gd name="connsiteX36" fmla="*/ 41815 w 334422"/>
                  <a:gd name="connsiteY36" fmla="*/ 155830 h 437388"/>
                  <a:gd name="connsiteX37" fmla="*/ 41815 w 334422"/>
                  <a:gd name="connsiteY37" fmla="*/ 212503 h 437388"/>
                  <a:gd name="connsiteX38" fmla="*/ 292608 w 334422"/>
                  <a:gd name="connsiteY38" fmla="*/ 155830 h 437388"/>
                  <a:gd name="connsiteX39" fmla="*/ 292608 w 334422"/>
                  <a:gd name="connsiteY39" fmla="*/ 212503 h 43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4422" h="437388">
                    <a:moveTo>
                      <a:pt x="195072" y="28290"/>
                    </a:moveTo>
                    <a:cubicBezTo>
                      <a:pt x="195072" y="44197"/>
                      <a:pt x="182880" y="56579"/>
                      <a:pt x="167164" y="56579"/>
                    </a:cubicBezTo>
                    <a:cubicBezTo>
                      <a:pt x="151448" y="56579"/>
                      <a:pt x="139256" y="44197"/>
                      <a:pt x="139256" y="28290"/>
                    </a:cubicBezTo>
                    <a:cubicBezTo>
                      <a:pt x="139256" y="12383"/>
                      <a:pt x="151448" y="1"/>
                      <a:pt x="167164" y="1"/>
                    </a:cubicBezTo>
                    <a:cubicBezTo>
                      <a:pt x="182880" y="-95"/>
                      <a:pt x="195072" y="12383"/>
                      <a:pt x="195072" y="28290"/>
                    </a:cubicBezTo>
                    <a:lnTo>
                      <a:pt x="195072" y="28290"/>
                    </a:lnTo>
                    <a:lnTo>
                      <a:pt x="195072" y="28290"/>
                    </a:lnTo>
                    <a:lnTo>
                      <a:pt x="195072" y="28290"/>
                    </a:lnTo>
                    <a:close/>
                    <a:moveTo>
                      <a:pt x="278702" y="233744"/>
                    </a:moveTo>
                    <a:cubicBezTo>
                      <a:pt x="278702" y="132779"/>
                      <a:pt x="278702" y="132779"/>
                      <a:pt x="278702" y="132779"/>
                    </a:cubicBezTo>
                    <a:cubicBezTo>
                      <a:pt x="278702" y="122111"/>
                      <a:pt x="270034" y="113253"/>
                      <a:pt x="259556" y="113253"/>
                    </a:cubicBezTo>
                    <a:cubicBezTo>
                      <a:pt x="74962" y="113253"/>
                      <a:pt x="74962" y="113253"/>
                      <a:pt x="74962" y="113253"/>
                    </a:cubicBezTo>
                    <a:cubicBezTo>
                      <a:pt x="64484" y="113253"/>
                      <a:pt x="55817" y="122111"/>
                      <a:pt x="55817" y="132779"/>
                    </a:cubicBezTo>
                    <a:cubicBezTo>
                      <a:pt x="55817" y="233744"/>
                      <a:pt x="55817" y="233744"/>
                      <a:pt x="55817" y="233744"/>
                    </a:cubicBezTo>
                    <a:cubicBezTo>
                      <a:pt x="55817" y="244412"/>
                      <a:pt x="64484" y="253270"/>
                      <a:pt x="74962" y="253270"/>
                    </a:cubicBezTo>
                    <a:cubicBezTo>
                      <a:pt x="259556" y="253270"/>
                      <a:pt x="259556" y="253270"/>
                      <a:pt x="259556" y="253270"/>
                    </a:cubicBezTo>
                    <a:cubicBezTo>
                      <a:pt x="269939" y="253175"/>
                      <a:pt x="278702" y="244317"/>
                      <a:pt x="278702" y="233744"/>
                    </a:cubicBezTo>
                    <a:lnTo>
                      <a:pt x="278702" y="233744"/>
                    </a:lnTo>
                    <a:lnTo>
                      <a:pt x="278702" y="233744"/>
                    </a:lnTo>
                    <a:lnTo>
                      <a:pt x="278702" y="233744"/>
                    </a:lnTo>
                    <a:close/>
                    <a:moveTo>
                      <a:pt x="334423" y="437389"/>
                    </a:moveTo>
                    <a:cubicBezTo>
                      <a:pt x="334423" y="334709"/>
                      <a:pt x="334423" y="334709"/>
                      <a:pt x="334423" y="334709"/>
                    </a:cubicBezTo>
                    <a:cubicBezTo>
                      <a:pt x="334423" y="322327"/>
                      <a:pt x="323945" y="311659"/>
                      <a:pt x="311753" y="311659"/>
                    </a:cubicBezTo>
                    <a:cubicBezTo>
                      <a:pt x="22670" y="311659"/>
                      <a:pt x="22670" y="311659"/>
                      <a:pt x="22670" y="311659"/>
                    </a:cubicBezTo>
                    <a:cubicBezTo>
                      <a:pt x="10478" y="311659"/>
                      <a:pt x="0" y="322327"/>
                      <a:pt x="0" y="334709"/>
                    </a:cubicBezTo>
                    <a:cubicBezTo>
                      <a:pt x="0" y="437389"/>
                      <a:pt x="0" y="437389"/>
                      <a:pt x="0" y="437389"/>
                    </a:cubicBezTo>
                    <a:moveTo>
                      <a:pt x="109728" y="253175"/>
                    </a:moveTo>
                    <a:cubicBezTo>
                      <a:pt x="109728" y="309849"/>
                      <a:pt x="109728" y="309849"/>
                      <a:pt x="109728" y="309849"/>
                    </a:cubicBezTo>
                    <a:moveTo>
                      <a:pt x="167259" y="56579"/>
                    </a:moveTo>
                    <a:cubicBezTo>
                      <a:pt x="167259" y="113253"/>
                      <a:pt x="167259" y="113253"/>
                      <a:pt x="167259" y="113253"/>
                    </a:cubicBezTo>
                    <a:moveTo>
                      <a:pt x="222980" y="253175"/>
                    </a:moveTo>
                    <a:cubicBezTo>
                      <a:pt x="222980" y="309849"/>
                      <a:pt x="222980" y="309849"/>
                      <a:pt x="222980" y="309849"/>
                    </a:cubicBezTo>
                    <a:moveTo>
                      <a:pt x="95822" y="169927"/>
                    </a:moveTo>
                    <a:cubicBezTo>
                      <a:pt x="123730" y="169927"/>
                      <a:pt x="123730" y="169927"/>
                      <a:pt x="123730" y="169927"/>
                    </a:cubicBezTo>
                    <a:moveTo>
                      <a:pt x="208979" y="169927"/>
                    </a:moveTo>
                    <a:cubicBezTo>
                      <a:pt x="236887" y="169927"/>
                      <a:pt x="236887" y="169927"/>
                      <a:pt x="236887" y="169927"/>
                    </a:cubicBezTo>
                    <a:moveTo>
                      <a:pt x="41815" y="155830"/>
                    </a:moveTo>
                    <a:cubicBezTo>
                      <a:pt x="41815" y="212503"/>
                      <a:pt x="41815" y="212503"/>
                      <a:pt x="41815" y="212503"/>
                    </a:cubicBezTo>
                    <a:moveTo>
                      <a:pt x="292608" y="155830"/>
                    </a:moveTo>
                    <a:cubicBezTo>
                      <a:pt x="292608" y="212503"/>
                      <a:pt x="292608" y="212503"/>
                      <a:pt x="292608" y="212503"/>
                    </a:cubicBezTo>
                  </a:path>
                </a:pathLst>
              </a:custGeom>
              <a:noFill/>
              <a:ln w="1587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92" name="Title 3">
            <a:extLst>
              <a:ext uri="{FF2B5EF4-FFF2-40B4-BE49-F238E27FC236}">
                <a16:creationId xmlns:a16="http://schemas.microsoft.com/office/drawing/2014/main" id="{6E4484FD-29DA-4542-B740-44D4BA7D9A4E}"/>
              </a:ext>
            </a:extLst>
          </p:cNvPr>
          <p:cNvSpPr txBox="1">
            <a:spLocks/>
          </p:cNvSpPr>
          <p:nvPr/>
        </p:nvSpPr>
        <p:spPr bwMode="auto">
          <a:xfrm>
            <a:off x="8011037"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spcBef>
                <a:spcPts val="600"/>
              </a:spcBef>
              <a:defRPr/>
            </a:pPr>
            <a:r>
              <a:rPr lang="en-US" sz="2800" spc="0">
                <a:solidFill>
                  <a:schemeClr val="accent1"/>
                </a:solidFill>
                <a:latin typeface="+mj-lt"/>
                <a:cs typeface="Segoe UI Semibold" panose="020B0702040204020203" pitchFamily="34" charset="0"/>
              </a:rPr>
              <a:t>2018</a:t>
            </a:r>
          </a:p>
          <a:p>
            <a:pPr marR="0" lvl="0" indent="0" algn="ctr" defTabSz="914367" fontAlgn="auto">
              <a:lnSpc>
                <a:spcPct val="100000"/>
              </a:lnSpc>
              <a:spcBef>
                <a:spcPts val="0"/>
              </a:spcBef>
              <a:spcAft>
                <a:spcPts val="588"/>
              </a:spcAft>
              <a:buClrTx/>
              <a:buSzPct val="90000"/>
              <a:tabLst/>
              <a:defRPr/>
            </a:pPr>
            <a:r>
              <a:rPr lang="en-US" sz="1200" spc="0">
                <a:ln>
                  <a:noFill/>
                </a:ln>
                <a:solidFill>
                  <a:schemeClr val="tx1"/>
                </a:solidFill>
                <a:latin typeface="+mn-lt"/>
                <a:cs typeface="Segoe UI Semibold" panose="020B0702040204020203" pitchFamily="34" charset="0"/>
              </a:rPr>
              <a:t>Speech synthesis</a:t>
            </a:r>
            <a:br>
              <a:rPr lang="en-US" sz="1200" spc="0">
                <a:ln>
                  <a:noFill/>
                </a:ln>
                <a:solidFill>
                  <a:schemeClr val="tx1"/>
                </a:solidFill>
                <a:latin typeface="+mn-lt"/>
                <a:cs typeface="Segoe UI Semibold" panose="020B0702040204020203" pitchFamily="34" charset="0"/>
              </a:rPr>
            </a:br>
            <a:r>
              <a:rPr lang="en-US" sz="1200" spc="0">
                <a:ln>
                  <a:noFill/>
                </a:ln>
                <a:solidFill>
                  <a:schemeClr val="tx1"/>
                </a:solidFill>
                <a:latin typeface="+mn-lt"/>
                <a:cs typeface="Segoe UI Semibold" panose="020B0702040204020203" pitchFamily="34" charset="0"/>
              </a:rPr>
              <a:t>near-human parity</a:t>
            </a:r>
          </a:p>
        </p:txBody>
      </p:sp>
      <p:sp>
        <p:nvSpPr>
          <p:cNvPr id="93" name="TextBox 92">
            <a:extLst>
              <a:ext uri="{FF2B5EF4-FFF2-40B4-BE49-F238E27FC236}">
                <a16:creationId xmlns:a16="http://schemas.microsoft.com/office/drawing/2014/main" id="{3873A949-24E6-49FF-8CDF-F96948D97894}"/>
              </a:ext>
            </a:extLst>
          </p:cNvPr>
          <p:cNvSpPr txBox="1">
            <a:spLocks/>
          </p:cNvSpPr>
          <p:nvPr/>
        </p:nvSpPr>
        <p:spPr>
          <a:xfrm>
            <a:off x="9790703" y="2413075"/>
            <a:ext cx="15119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defPPr>
              <a:defRPr lang="en-US"/>
            </a:defPPr>
            <a:lvl1pPr algn="ctr">
              <a:lnSpc>
                <a:spcPct val="90000"/>
              </a:lnSpc>
              <a:defRPr sz="30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cs typeface="Segoe UI Semibold" panose="020B0702040204020203" pitchFamily="34" charset="0"/>
              </a:rPr>
              <a:t>Language Understanding</a:t>
            </a:r>
          </a:p>
        </p:txBody>
      </p:sp>
      <p:grpSp>
        <p:nvGrpSpPr>
          <p:cNvPr id="94" name="Group 93" descr="An icon of two people with a chat bubble inside the rectangle">
            <a:extLst>
              <a:ext uri="{FF2B5EF4-FFF2-40B4-BE49-F238E27FC236}">
                <a16:creationId xmlns:a16="http://schemas.microsoft.com/office/drawing/2014/main" id="{8453149A-8A40-43A8-A932-401EC5540A66}"/>
              </a:ext>
            </a:extLst>
          </p:cNvPr>
          <p:cNvGrpSpPr/>
          <p:nvPr/>
        </p:nvGrpSpPr>
        <p:grpSpPr>
          <a:xfrm>
            <a:off x="10059014" y="3472287"/>
            <a:ext cx="975345" cy="975345"/>
            <a:chOff x="10059014" y="3472287"/>
            <a:chExt cx="975345" cy="975345"/>
          </a:xfrm>
        </p:grpSpPr>
        <p:sp>
          <p:nvSpPr>
            <p:cNvPr id="95" name="Rectangle 94">
              <a:extLst>
                <a:ext uri="{FF2B5EF4-FFF2-40B4-BE49-F238E27FC236}">
                  <a16:creationId xmlns:a16="http://schemas.microsoft.com/office/drawing/2014/main" id="{A76D95E1-4BF3-4E55-87FD-AC5870FD7578}"/>
                </a:ext>
                <a:ext uri="{C183D7F6-B498-43B3-948B-1728B52AA6E4}">
                  <adec:decorative xmlns:adec="http://schemas.microsoft.com/office/drawing/2017/decorative" val="1"/>
                </a:ext>
              </a:extLst>
            </p:cNvPr>
            <p:cNvSpPr/>
            <p:nvPr/>
          </p:nvSpPr>
          <p:spPr bwMode="auto">
            <a:xfrm>
              <a:off x="10059014" y="3472287"/>
              <a:ext cx="975345" cy="975345"/>
            </a:xfrm>
            <a:prstGeom prst="rect">
              <a:avLst/>
            </a:prstGeom>
            <a:solidFill>
              <a:schemeClr val="tx2"/>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0" cap="none" normalizeH="0" baseline="0" noProof="0">
                <a:ln>
                  <a:noFill/>
                </a:ln>
                <a:solidFill>
                  <a:srgbClr val="1A1A1A"/>
                </a:solidFill>
                <a:effectLst/>
                <a:uLnTx/>
                <a:uFillTx/>
                <a:latin typeface="Segoe UI"/>
                <a:ea typeface="+mn-ea"/>
                <a:cs typeface="+mn-cs"/>
              </a:endParaRPr>
            </a:p>
          </p:txBody>
        </p:sp>
        <p:sp>
          <p:nvSpPr>
            <p:cNvPr id="96" name="people_11">
              <a:extLst>
                <a:ext uri="{FF2B5EF4-FFF2-40B4-BE49-F238E27FC236}">
                  <a16:creationId xmlns:a16="http://schemas.microsoft.com/office/drawing/2014/main" id="{6891A56A-A437-4655-92D5-45C4FA900223}"/>
                </a:ext>
                <a:ext uri="{C183D7F6-B498-43B3-948B-1728B52AA6E4}">
                  <adec:decorative xmlns:adec="http://schemas.microsoft.com/office/drawing/2017/decorative" val="1"/>
                </a:ext>
              </a:extLst>
            </p:cNvPr>
            <p:cNvSpPr>
              <a:spLocks noChangeAspect="1" noEditPoints="1"/>
            </p:cNvSpPr>
            <p:nvPr/>
          </p:nvSpPr>
          <p:spPr bwMode="auto">
            <a:xfrm>
              <a:off x="10258684" y="3683386"/>
              <a:ext cx="576004" cy="55314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7" name="Title 3">
            <a:extLst>
              <a:ext uri="{FF2B5EF4-FFF2-40B4-BE49-F238E27FC236}">
                <a16:creationId xmlns:a16="http://schemas.microsoft.com/office/drawing/2014/main" id="{6E77F868-5B2A-4E67-9617-789D978F1110}"/>
              </a:ext>
            </a:extLst>
          </p:cNvPr>
          <p:cNvSpPr txBox="1">
            <a:spLocks/>
          </p:cNvSpPr>
          <p:nvPr/>
        </p:nvSpPr>
        <p:spPr bwMode="auto">
          <a:xfrm>
            <a:off x="9790703" y="4743170"/>
            <a:ext cx="1511967" cy="89563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spcBef>
                <a:spcPts val="600"/>
              </a:spcBef>
              <a:defRPr/>
            </a:pPr>
            <a:r>
              <a:rPr lang="en-US" sz="2800" spc="0">
                <a:solidFill>
                  <a:schemeClr val="accent1"/>
                </a:solidFill>
                <a:latin typeface="+mj-lt"/>
                <a:cs typeface="Segoe UI Semibold" panose="020B0702040204020203" pitchFamily="34" charset="0"/>
              </a:rPr>
              <a:t>2019</a:t>
            </a:r>
          </a:p>
          <a:p>
            <a:pPr marR="0" lvl="0" indent="0" algn="ctr" defTabSz="914367" fontAlgn="auto">
              <a:lnSpc>
                <a:spcPct val="100000"/>
              </a:lnSpc>
              <a:spcBef>
                <a:spcPts val="0"/>
              </a:spcBef>
              <a:spcAft>
                <a:spcPts val="588"/>
              </a:spcAft>
              <a:buClrTx/>
              <a:buSzPct val="90000"/>
              <a:tabLst/>
              <a:defRPr/>
            </a:pPr>
            <a:r>
              <a:rPr lang="en-US" sz="1200" spc="0">
                <a:ln>
                  <a:noFill/>
                </a:ln>
                <a:solidFill>
                  <a:schemeClr val="tx1"/>
                </a:solidFill>
                <a:latin typeface="+mn-lt"/>
                <a:cs typeface="Segoe UI Semibold" panose="020B0702040204020203" pitchFamily="34" charset="0"/>
              </a:rPr>
              <a:t>General Language Understanding</a:t>
            </a:r>
            <a:br>
              <a:rPr lang="en-US" sz="1200" spc="0">
                <a:ln>
                  <a:noFill/>
                </a:ln>
                <a:solidFill>
                  <a:schemeClr val="tx1"/>
                </a:solidFill>
                <a:latin typeface="+mn-lt"/>
                <a:cs typeface="Segoe UI Semibold" panose="020B0702040204020203" pitchFamily="34" charset="0"/>
              </a:rPr>
            </a:br>
            <a:r>
              <a:rPr lang="en-US" sz="1200" spc="0">
                <a:ln>
                  <a:noFill/>
                </a:ln>
                <a:solidFill>
                  <a:schemeClr val="tx1"/>
                </a:solidFill>
                <a:latin typeface="+mn-lt"/>
                <a:cs typeface="Segoe UI Semibold" panose="020B0702040204020203" pitchFamily="34" charset="0"/>
              </a:rPr>
              <a:t>human parity</a:t>
            </a:r>
          </a:p>
        </p:txBody>
      </p:sp>
    </p:spTree>
    <p:extLst>
      <p:ext uri="{BB962C8B-B14F-4D97-AF65-F5344CB8AC3E}">
        <p14:creationId xmlns:p14="http://schemas.microsoft.com/office/powerpoint/2010/main" val="3716210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42" presetClass="path" presetSubtype="0" decel="100000" fill="hold" grpId="1" nodeType="withEffect">
                                  <p:stCondLst>
                                    <p:cond delay="100"/>
                                  </p:stCondLst>
                                  <p:childTnLst>
                                    <p:animMotion origin="layout" path="M -8.33333E-7 1.11111E-6 L -8.33333E-7 0.03542 " pathEditMode="relative" rAng="0" ptsTypes="AA">
                                      <p:cBhvr>
                                        <p:cTn id="9" dur="700" spd="-100000" fill="hold"/>
                                        <p:tgtEl>
                                          <p:spTgt spid="51"/>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nodeType="withEffect">
                                  <p:stCondLst>
                                    <p:cond delay="100"/>
                                  </p:stCondLst>
                                  <p:childTnLst>
                                    <p:animMotion origin="layout" path="M -8.33333E-7 4.07407E-6 L -8.33333E-7 0.03541 " pathEditMode="relative" rAng="0" ptsTypes="AA">
                                      <p:cBhvr>
                                        <p:cTn id="14" dur="700" spd="-100000" fill="hold"/>
                                        <p:tgtEl>
                                          <p:spTgt spid="5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grpId="1" nodeType="withEffect">
                                  <p:stCondLst>
                                    <p:cond delay="200"/>
                                  </p:stCondLst>
                                  <p:childTnLst>
                                    <p:animMotion origin="layout" path="M 3.33333E-6 -1.48148E-6 L 3.33333E-6 0.03542 " pathEditMode="relative" rAng="0" ptsTypes="AA">
                                      <p:cBhvr>
                                        <p:cTn id="19" dur="700" spd="-100000" fill="hold"/>
                                        <p:tgtEl>
                                          <p:spTgt spid="5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42" presetClass="path" presetSubtype="0" decel="100000" fill="hold" nodeType="withEffect">
                                  <p:stCondLst>
                                    <p:cond delay="200"/>
                                  </p:stCondLst>
                                  <p:childTnLst>
                                    <p:animMotion origin="layout" path="M 3.125E-6 -4.81481E-6 L 3.125E-6 0.03542 " pathEditMode="relative" rAng="0" ptsTypes="AA">
                                      <p:cBhvr>
                                        <p:cTn id="24" dur="700" spd="-100000" fill="hold"/>
                                        <p:tgtEl>
                                          <p:spTgt spid="57"/>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42" presetClass="path" presetSubtype="0" decel="100000" fill="hold" grpId="1" nodeType="withEffect">
                                  <p:stCondLst>
                                    <p:cond delay="300"/>
                                  </p:stCondLst>
                                  <p:childTnLst>
                                    <p:animMotion origin="layout" path="M 1.875E-6 1.11111E-6 L 1.875E-6 0.03542 " pathEditMode="relative" rAng="0" ptsTypes="AA">
                                      <p:cBhvr>
                                        <p:cTn id="29" dur="700" spd="-100000" fill="hold"/>
                                        <p:tgtEl>
                                          <p:spTgt spid="61"/>
                                        </p:tgtEl>
                                        <p:attrNameLst>
                                          <p:attrName>ppt_x</p:attrName>
                                          <p:attrName>ppt_y</p:attrName>
                                        </p:attrNameLst>
                                      </p:cBhvr>
                                      <p:rCtr x="0" y="1759"/>
                                    </p:animMotion>
                                  </p:childTnLst>
                                </p:cTn>
                              </p:par>
                              <p:par>
                                <p:cTn id="30" presetID="10" presetClass="entr" presetSubtype="0" fill="hold" nodeType="withEffect">
                                  <p:stCondLst>
                                    <p:cond delay="3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nodeType="withEffect">
                                  <p:stCondLst>
                                    <p:cond delay="300"/>
                                  </p:stCondLst>
                                  <p:childTnLst>
                                    <p:animMotion origin="layout" path="M 1.875E-6 -4.81481E-6 L 1.875E-6 0.03542 " pathEditMode="relative" rAng="0" ptsTypes="AA">
                                      <p:cBhvr>
                                        <p:cTn id="34" dur="700" spd="-100000" fill="hold"/>
                                        <p:tgtEl>
                                          <p:spTgt spid="62"/>
                                        </p:tgtEl>
                                        <p:attrNameLst>
                                          <p:attrName>ppt_x</p:attrName>
                                          <p:attrName>ppt_y</p:attrName>
                                        </p:attrNameLst>
                                      </p:cBhvr>
                                      <p:rCtr x="0" y="1759"/>
                                    </p:animMotion>
                                  </p:childTnLst>
                                </p:cTn>
                              </p:par>
                              <p:par>
                                <p:cTn id="35" presetID="10" presetClass="entr" presetSubtype="0" fill="hold" grpId="0" nodeType="withEffect">
                                  <p:stCondLst>
                                    <p:cond delay="40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par>
                                <p:cTn id="38" presetID="42" presetClass="path" presetSubtype="0" decel="100000" fill="hold" grpId="1" nodeType="withEffect">
                                  <p:stCondLst>
                                    <p:cond delay="400"/>
                                  </p:stCondLst>
                                  <p:childTnLst>
                                    <p:animMotion origin="layout" path="M -3.54167E-6 -3.7037E-7 L -3.54167E-6 0.03542 " pathEditMode="relative" rAng="0" ptsTypes="AA">
                                      <p:cBhvr>
                                        <p:cTn id="39" dur="700" spd="-100000" fill="hold"/>
                                        <p:tgtEl>
                                          <p:spTgt spid="72"/>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42" presetClass="path" presetSubtype="0" decel="100000" fill="hold" nodeType="withEffect">
                                  <p:stCondLst>
                                    <p:cond delay="400"/>
                                  </p:stCondLst>
                                  <p:childTnLst>
                                    <p:animMotion origin="layout" path="M -2.08333E-7 4.07407E-6 L -2.08333E-7 0.03541 " pathEditMode="relative" rAng="0" ptsTypes="AA">
                                      <p:cBhvr>
                                        <p:cTn id="44" dur="700" spd="-100000" fill="hold"/>
                                        <p:tgtEl>
                                          <p:spTgt spid="73"/>
                                        </p:tgtEl>
                                        <p:attrNameLst>
                                          <p:attrName>ppt_x</p:attrName>
                                          <p:attrName>ppt_y</p:attrName>
                                        </p:attrNameLst>
                                      </p:cBhvr>
                                      <p:rCtr x="0" y="1759"/>
                                    </p:animMotion>
                                  </p:childTnLst>
                                </p:cTn>
                              </p:par>
                              <p:par>
                                <p:cTn id="45" presetID="10" presetClass="entr" presetSubtype="0" fill="hold" grpId="0" nodeType="withEffect">
                                  <p:stCondLst>
                                    <p:cond delay="50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42" presetClass="path" presetSubtype="0" decel="100000" fill="hold" grpId="1" nodeType="withEffect">
                                  <p:stCondLst>
                                    <p:cond delay="500"/>
                                  </p:stCondLst>
                                  <p:childTnLst>
                                    <p:animMotion origin="layout" path="M 3.54167E-6 4.07407E-6 L 3.54167E-6 0.03541 " pathEditMode="relative" rAng="0" ptsTypes="AA">
                                      <p:cBhvr>
                                        <p:cTn id="49" dur="700" spd="-100000" fill="hold"/>
                                        <p:tgtEl>
                                          <p:spTgt spid="77"/>
                                        </p:tgtEl>
                                        <p:attrNameLst>
                                          <p:attrName>ppt_x</p:attrName>
                                          <p:attrName>ppt_y</p:attrName>
                                        </p:attrNameLst>
                                      </p:cBhvr>
                                      <p:rCtr x="0" y="1759"/>
                                    </p:animMotion>
                                  </p:childTnLst>
                                </p:cTn>
                              </p:par>
                              <p:par>
                                <p:cTn id="50" presetID="10" presetClass="entr" presetSubtype="0" fill="hold" nodeType="withEffect">
                                  <p:stCondLst>
                                    <p:cond delay="50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par>
                                <p:cTn id="53" presetID="42" presetClass="path" presetSubtype="0" decel="100000" fill="hold" nodeType="withEffect">
                                  <p:stCondLst>
                                    <p:cond delay="500"/>
                                  </p:stCondLst>
                                  <p:childTnLst>
                                    <p:animMotion origin="layout" path="M 1.45833E-6 4.07407E-6 L 1.45833E-6 0.03541 " pathEditMode="relative" rAng="0" ptsTypes="AA">
                                      <p:cBhvr>
                                        <p:cTn id="54" dur="700" spd="-100000" fill="hold"/>
                                        <p:tgtEl>
                                          <p:spTgt spid="85"/>
                                        </p:tgtEl>
                                        <p:attrNameLst>
                                          <p:attrName>ppt_x</p:attrName>
                                          <p:attrName>ppt_y</p:attrName>
                                        </p:attrNameLst>
                                      </p:cBhvr>
                                      <p:rCtr x="0" y="1759"/>
                                    </p:animMotion>
                                  </p:childTnLst>
                                </p:cTn>
                              </p:par>
                              <p:par>
                                <p:cTn id="55" presetID="10" presetClass="entr" presetSubtype="0" fill="hold" grpId="0" nodeType="withEffect">
                                  <p:stCondLst>
                                    <p:cond delay="60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42" presetClass="path" presetSubtype="0" decel="100000" fill="hold" grpId="1" nodeType="withEffect">
                                  <p:stCondLst>
                                    <p:cond delay="600"/>
                                  </p:stCondLst>
                                  <p:childTnLst>
                                    <p:animMotion origin="layout" path="M 3.33333E-6 -1.48148E-6 L 3.33333E-6 0.03542 " pathEditMode="relative" rAng="0" ptsTypes="AA">
                                      <p:cBhvr>
                                        <p:cTn id="59" dur="700" spd="-100000" fill="hold"/>
                                        <p:tgtEl>
                                          <p:spTgt spid="93"/>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par>
                                <p:cTn id="63" presetID="42" presetClass="path" presetSubtype="0" decel="100000" fill="hold" nodeType="withEffect">
                                  <p:stCondLst>
                                    <p:cond delay="600"/>
                                  </p:stCondLst>
                                  <p:childTnLst>
                                    <p:animMotion origin="layout" path="M 1.45833E-6 -3.33333E-6 L 1.45833E-6 0.03542 " pathEditMode="relative" rAng="0" ptsTypes="AA">
                                      <p:cBhvr>
                                        <p:cTn id="64" dur="700" spd="-100000" fill="hold"/>
                                        <p:tgtEl>
                                          <p:spTgt spid="94"/>
                                        </p:tgtEl>
                                        <p:attrNameLst>
                                          <p:attrName>ppt_x</p:attrName>
                                          <p:attrName>ppt_y</p:attrName>
                                        </p:attrNameLst>
                                      </p:cBhvr>
                                      <p:rCtr x="0" y="1759"/>
                                    </p:animMotion>
                                  </p:childTnLst>
                                </p:cTn>
                              </p:par>
                              <p:par>
                                <p:cTn id="65" presetID="10" presetClass="entr" presetSubtype="0" fill="hold" grpId="0" nodeType="withEffect">
                                  <p:stCondLst>
                                    <p:cond delay="100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42" presetClass="path" presetSubtype="0" decel="100000" fill="hold" grpId="1" nodeType="withEffect">
                                  <p:stCondLst>
                                    <p:cond delay="1000"/>
                                  </p:stCondLst>
                                  <p:childTnLst>
                                    <p:animMotion origin="layout" path="M -8.33333E-7 2.96296E-6 L -8.33333E-7 0.03541 " pathEditMode="relative" rAng="0" ptsTypes="AA">
                                      <p:cBhvr>
                                        <p:cTn id="69" dur="700" spd="-100000" fill="hold"/>
                                        <p:tgtEl>
                                          <p:spTgt spid="55"/>
                                        </p:tgtEl>
                                        <p:attrNameLst>
                                          <p:attrName>ppt_x</p:attrName>
                                          <p:attrName>ppt_y</p:attrName>
                                        </p:attrNameLst>
                                      </p:cBhvr>
                                      <p:rCtr x="0" y="1759"/>
                                    </p:animMotion>
                                  </p:childTnLst>
                                </p:cTn>
                              </p:par>
                              <p:par>
                                <p:cTn id="70" presetID="10" presetClass="entr" presetSubtype="0" fill="hold" grpId="0" nodeType="withEffect">
                                  <p:stCondLst>
                                    <p:cond delay="110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42" presetClass="path" presetSubtype="0" decel="100000" fill="hold" grpId="1" nodeType="withEffect">
                                  <p:stCondLst>
                                    <p:cond delay="1100"/>
                                  </p:stCondLst>
                                  <p:childTnLst>
                                    <p:animMotion origin="layout" path="M 3.33333E-6 2.96296E-6 L 3.33333E-6 0.03541 " pathEditMode="relative" rAng="0" ptsTypes="AA">
                                      <p:cBhvr>
                                        <p:cTn id="74" dur="700" spd="-100000" fill="hold"/>
                                        <p:tgtEl>
                                          <p:spTgt spid="60"/>
                                        </p:tgtEl>
                                        <p:attrNameLst>
                                          <p:attrName>ppt_x</p:attrName>
                                          <p:attrName>ppt_y</p:attrName>
                                        </p:attrNameLst>
                                      </p:cBhvr>
                                      <p:rCtr x="0" y="1759"/>
                                    </p:animMotion>
                                  </p:childTnLst>
                                </p:cTn>
                              </p:par>
                              <p:par>
                                <p:cTn id="75" presetID="10" presetClass="entr" presetSubtype="0" fill="hold" grpId="0" nodeType="withEffect">
                                  <p:stCondLst>
                                    <p:cond delay="120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par>
                                <p:cTn id="78" presetID="42" presetClass="path" presetSubtype="0" decel="100000" fill="hold" grpId="1" nodeType="withEffect">
                                  <p:stCondLst>
                                    <p:cond delay="1200"/>
                                  </p:stCondLst>
                                  <p:childTnLst>
                                    <p:animMotion origin="layout" path="M 2.08333E-6 2.96296E-6 L 2.08333E-6 0.03541 " pathEditMode="relative" rAng="0" ptsTypes="AA">
                                      <p:cBhvr>
                                        <p:cTn id="79" dur="700" spd="-100000" fill="hold"/>
                                        <p:tgtEl>
                                          <p:spTgt spid="71"/>
                                        </p:tgtEl>
                                        <p:attrNameLst>
                                          <p:attrName>ppt_x</p:attrName>
                                          <p:attrName>ppt_y</p:attrName>
                                        </p:attrNameLst>
                                      </p:cBhvr>
                                      <p:rCtr x="0" y="1759"/>
                                    </p:animMotion>
                                  </p:childTnLst>
                                </p:cTn>
                              </p:par>
                              <p:par>
                                <p:cTn id="80" presetID="10" presetClass="entr" presetSubtype="0" fill="hold" grpId="0" nodeType="withEffect">
                                  <p:stCondLst>
                                    <p:cond delay="130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par>
                                <p:cTn id="83" presetID="42" presetClass="path" presetSubtype="0" decel="100000" fill="hold" grpId="1" nodeType="withEffect">
                                  <p:stCondLst>
                                    <p:cond delay="1300"/>
                                  </p:stCondLst>
                                  <p:childTnLst>
                                    <p:animMotion origin="layout" path="M -3.54167E-6 2.96296E-6 L -3.54167E-6 0.03541 " pathEditMode="relative" rAng="0" ptsTypes="AA">
                                      <p:cBhvr>
                                        <p:cTn id="84" dur="700" spd="-100000" fill="hold"/>
                                        <p:tgtEl>
                                          <p:spTgt spid="76"/>
                                        </p:tgtEl>
                                        <p:attrNameLst>
                                          <p:attrName>ppt_x</p:attrName>
                                          <p:attrName>ppt_y</p:attrName>
                                        </p:attrNameLst>
                                      </p:cBhvr>
                                      <p:rCtr x="0" y="1759"/>
                                    </p:animMotion>
                                  </p:childTnLst>
                                </p:cTn>
                              </p:par>
                              <p:par>
                                <p:cTn id="85" presetID="10" presetClass="entr" presetSubtype="0" fill="hold" grpId="0" nodeType="withEffect">
                                  <p:stCondLst>
                                    <p:cond delay="140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par>
                                <p:cTn id="88" presetID="42" presetClass="path" presetSubtype="0" decel="100000" fill="hold" grpId="1" nodeType="withEffect">
                                  <p:stCondLst>
                                    <p:cond delay="1400"/>
                                  </p:stCondLst>
                                  <p:childTnLst>
                                    <p:animMotion origin="layout" path="M 3.54167E-6 2.96296E-6 L 3.54167E-6 0.03541 " pathEditMode="relative" rAng="0" ptsTypes="AA">
                                      <p:cBhvr>
                                        <p:cTn id="89" dur="700" spd="-100000" fill="hold"/>
                                        <p:tgtEl>
                                          <p:spTgt spid="92"/>
                                        </p:tgtEl>
                                        <p:attrNameLst>
                                          <p:attrName>ppt_x</p:attrName>
                                          <p:attrName>ppt_y</p:attrName>
                                        </p:attrNameLst>
                                      </p:cBhvr>
                                      <p:rCtr x="0" y="1759"/>
                                    </p:animMotion>
                                  </p:childTnLst>
                                </p:cTn>
                              </p:par>
                              <p:par>
                                <p:cTn id="90" presetID="10" presetClass="entr" presetSubtype="0" fill="hold" grpId="0" nodeType="withEffect">
                                  <p:stCondLst>
                                    <p:cond delay="1500"/>
                                  </p:stCondLst>
                                  <p:childTnLst>
                                    <p:set>
                                      <p:cBhvr>
                                        <p:cTn id="91" dur="1" fill="hold">
                                          <p:stCondLst>
                                            <p:cond delay="0"/>
                                          </p:stCondLst>
                                        </p:cTn>
                                        <p:tgtEl>
                                          <p:spTgt spid="97"/>
                                        </p:tgtEl>
                                        <p:attrNameLst>
                                          <p:attrName>style.visibility</p:attrName>
                                        </p:attrNameLst>
                                      </p:cBhvr>
                                      <p:to>
                                        <p:strVal val="visible"/>
                                      </p:to>
                                    </p:set>
                                    <p:animEffect transition="in" filter="fade">
                                      <p:cBhvr>
                                        <p:cTn id="92" dur="500"/>
                                        <p:tgtEl>
                                          <p:spTgt spid="97"/>
                                        </p:tgtEl>
                                      </p:cBhvr>
                                    </p:animEffect>
                                  </p:childTnLst>
                                </p:cTn>
                              </p:par>
                              <p:par>
                                <p:cTn id="93" presetID="42" presetClass="path" presetSubtype="0" decel="100000" fill="hold" grpId="1" nodeType="withEffect">
                                  <p:stCondLst>
                                    <p:cond delay="1500"/>
                                  </p:stCondLst>
                                  <p:childTnLst>
                                    <p:animMotion origin="layout" path="M 3.33333E-6 2.96296E-6 L 3.33333E-6 0.03541 " pathEditMode="relative" rAng="0" ptsTypes="AA">
                                      <p:cBhvr>
                                        <p:cTn id="94" dur="700" spd="-100000" fill="hold"/>
                                        <p:tgtEl>
                                          <p:spTgt spid="9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5" grpId="0"/>
      <p:bldP spid="55" grpId="1"/>
      <p:bldP spid="56" grpId="0"/>
      <p:bldP spid="56" grpId="1"/>
      <p:bldP spid="60" grpId="0"/>
      <p:bldP spid="60" grpId="1"/>
      <p:bldP spid="61" grpId="0"/>
      <p:bldP spid="61" grpId="1"/>
      <p:bldP spid="71" grpId="0"/>
      <p:bldP spid="71" grpId="1"/>
      <p:bldP spid="72" grpId="0"/>
      <p:bldP spid="72" grpId="1"/>
      <p:bldP spid="76" grpId="0"/>
      <p:bldP spid="76" grpId="1"/>
      <p:bldP spid="77" grpId="0"/>
      <p:bldP spid="77" grpId="1"/>
      <p:bldP spid="92" grpId="0"/>
      <p:bldP spid="92" grpId="1"/>
      <p:bldP spid="93" grpId="0"/>
      <p:bldP spid="93" grpId="1"/>
      <p:bldP spid="97" grpId="0"/>
      <p:bldP spid="9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D096-5913-4497-BF84-698B392AD0E0}"/>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lang="en-US">
                <a:solidFill>
                  <a:schemeClr val="accent6">
                    <a:lumMod val="10000"/>
                  </a:schemeClr>
                </a:solidFill>
              </a:rPr>
              <a:t>What would developers do if asked to write code for an unethical purpose?</a:t>
            </a:r>
          </a:p>
        </p:txBody>
      </p:sp>
      <p:graphicFrame>
        <p:nvGraphicFramePr>
          <p:cNvPr id="20" name="Chart 19">
            <a:extLst>
              <a:ext uri="{FF2B5EF4-FFF2-40B4-BE49-F238E27FC236}">
                <a16:creationId xmlns:a16="http://schemas.microsoft.com/office/drawing/2014/main" id="{9D019554-17C5-4523-9287-4DC15335C2E3}"/>
              </a:ext>
              <a:ext uri="{C183D7F6-B498-43B3-948B-1728B52AA6E4}">
                <adec:decorative xmlns:adec="http://schemas.microsoft.com/office/drawing/2017/decorative" val="1"/>
              </a:ext>
            </a:extLst>
          </p:cNvPr>
          <p:cNvGraphicFramePr/>
          <p:nvPr/>
        </p:nvGraphicFramePr>
        <p:xfrm>
          <a:off x="588263" y="2017713"/>
          <a:ext cx="11021125" cy="4251325"/>
        </p:xfrm>
        <a:graphic>
          <a:graphicData uri="http://schemas.openxmlformats.org/drawingml/2006/chart">
            <c:chart xmlns:c="http://schemas.openxmlformats.org/drawingml/2006/chart" xmlns:r="http://schemas.openxmlformats.org/officeDocument/2006/relationships" r:id="rId3"/>
          </a:graphicData>
        </a:graphic>
      </p:graphicFrame>
      <p:sp>
        <p:nvSpPr>
          <p:cNvPr id="5" name="Half Frame 4">
            <a:extLst>
              <a:ext uri="{FF2B5EF4-FFF2-40B4-BE49-F238E27FC236}">
                <a16:creationId xmlns:a16="http://schemas.microsoft.com/office/drawing/2014/main" id="{38E92EDE-16A8-4337-AB07-9E5840FF8627}"/>
              </a:ext>
              <a:ext uri="{C183D7F6-B498-43B3-948B-1728B52AA6E4}">
                <adec:decorative xmlns:adec="http://schemas.microsoft.com/office/drawing/2017/decorative" val="1"/>
              </a:ext>
            </a:extLst>
          </p:cNvPr>
          <p:cNvSpPr/>
          <p:nvPr/>
        </p:nvSpPr>
        <p:spPr bwMode="auto">
          <a:xfrm>
            <a:off x="588263" y="2017713"/>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alf Frame 5">
            <a:extLst>
              <a:ext uri="{FF2B5EF4-FFF2-40B4-BE49-F238E27FC236}">
                <a16:creationId xmlns:a16="http://schemas.microsoft.com/office/drawing/2014/main" id="{9339DFD4-8787-40F1-A052-05E224020A5A}"/>
              </a:ext>
              <a:ext uri="{C183D7F6-B498-43B3-948B-1728B52AA6E4}">
                <adec:decorative xmlns:adec="http://schemas.microsoft.com/office/drawing/2017/decorative" val="1"/>
              </a:ext>
            </a:extLst>
          </p:cNvPr>
          <p:cNvSpPr/>
          <p:nvPr/>
        </p:nvSpPr>
        <p:spPr bwMode="auto">
          <a:xfrm rot="10800000">
            <a:off x="11065807" y="5725456"/>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1BCE38BA-B5ED-4E9C-9D61-F398BAED2C6C}"/>
              </a:ext>
              <a:ext uri="{C183D7F6-B498-43B3-948B-1728B52AA6E4}">
                <adec:decorative xmlns:adec="http://schemas.microsoft.com/office/drawing/2017/decorative" val="1"/>
              </a:ext>
            </a:extLst>
          </p:cNvPr>
          <p:cNvSpPr txBox="1"/>
          <p:nvPr/>
        </p:nvSpPr>
        <p:spPr>
          <a:xfrm>
            <a:off x="2179638" y="5932828"/>
            <a:ext cx="1600199" cy="215444"/>
          </a:xfrm>
          <a:prstGeom prst="rect">
            <a:avLst/>
          </a:prstGeom>
          <a:noFill/>
        </p:spPr>
        <p:txBody>
          <a:bodyPr wrap="square" lIns="0" tIns="0" rIns="0" bIns="0" rtlCol="0" anchor="ctr">
            <a:spAutoFit/>
          </a:bodyPr>
          <a:lstStyle/>
          <a:p>
            <a:pPr>
              <a:spcAft>
                <a:spcPts val="600"/>
              </a:spcAft>
            </a:pPr>
            <a:r>
              <a:rPr lang="en-US" sz="1400" i="1">
                <a:latin typeface="+mj-lt"/>
                <a:cs typeface="Segoe UI Semibold" panose="020B0702040204020203" pitchFamily="34" charset="0"/>
              </a:rPr>
              <a:t>70,782 responses</a:t>
            </a:r>
          </a:p>
        </p:txBody>
      </p:sp>
    </p:spTree>
    <p:extLst>
      <p:ext uri="{BB962C8B-B14F-4D97-AF65-F5344CB8AC3E}">
        <p14:creationId xmlns:p14="http://schemas.microsoft.com/office/powerpoint/2010/main" val="14921009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D096-5913-4497-BF84-698B392AD0E0}"/>
              </a:ext>
              <a:ext uri="{C183D7F6-B498-43B3-948B-1728B52AA6E4}">
                <adec:decorative xmlns:adec="http://schemas.microsoft.com/office/drawing/2017/decorative" val="1"/>
              </a:ext>
            </a:extLst>
          </p:cNvPr>
          <p:cNvSpPr>
            <a:spLocks noGrp="1"/>
          </p:cNvSpPr>
          <p:nvPr>
            <p:ph type="title"/>
          </p:nvPr>
        </p:nvSpPr>
        <p:spPr/>
        <p:txBody>
          <a:bodyPr/>
          <a:lstStyle/>
          <a:p>
            <a:r>
              <a:rPr lang="en-US"/>
              <a:t>Who is ultimately most responsible for code that accomplishes something unethical?</a:t>
            </a:r>
          </a:p>
        </p:txBody>
      </p:sp>
      <p:graphicFrame>
        <p:nvGraphicFramePr>
          <p:cNvPr id="16" name="Chart 15">
            <a:extLst>
              <a:ext uri="{FF2B5EF4-FFF2-40B4-BE49-F238E27FC236}">
                <a16:creationId xmlns:a16="http://schemas.microsoft.com/office/drawing/2014/main" id="{86259AEA-D7A5-43EB-AC43-4718A0FDA667}"/>
              </a:ext>
              <a:ext uri="{C183D7F6-B498-43B3-948B-1728B52AA6E4}">
                <adec:decorative xmlns:adec="http://schemas.microsoft.com/office/drawing/2017/decorative" val="1"/>
              </a:ext>
            </a:extLst>
          </p:cNvPr>
          <p:cNvGraphicFramePr/>
          <p:nvPr/>
        </p:nvGraphicFramePr>
        <p:xfrm>
          <a:off x="588263" y="2017713"/>
          <a:ext cx="11021125" cy="4251325"/>
        </p:xfrm>
        <a:graphic>
          <a:graphicData uri="http://schemas.openxmlformats.org/drawingml/2006/chart">
            <c:chart xmlns:c="http://schemas.openxmlformats.org/drawingml/2006/chart" xmlns:r="http://schemas.openxmlformats.org/officeDocument/2006/relationships" r:id="rId3"/>
          </a:graphicData>
        </a:graphic>
      </p:graphicFrame>
      <p:sp>
        <p:nvSpPr>
          <p:cNvPr id="6" name="Half Frame 5">
            <a:extLst>
              <a:ext uri="{FF2B5EF4-FFF2-40B4-BE49-F238E27FC236}">
                <a16:creationId xmlns:a16="http://schemas.microsoft.com/office/drawing/2014/main" id="{01E97797-CCA0-41C5-B4A9-7454D33A5048}"/>
              </a:ext>
              <a:ext uri="{C183D7F6-B498-43B3-948B-1728B52AA6E4}">
                <adec:decorative xmlns:adec="http://schemas.microsoft.com/office/drawing/2017/decorative" val="1"/>
              </a:ext>
            </a:extLst>
          </p:cNvPr>
          <p:cNvSpPr/>
          <p:nvPr/>
        </p:nvSpPr>
        <p:spPr bwMode="auto">
          <a:xfrm>
            <a:off x="588263" y="2017713"/>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alf Frame 6">
            <a:extLst>
              <a:ext uri="{FF2B5EF4-FFF2-40B4-BE49-F238E27FC236}">
                <a16:creationId xmlns:a16="http://schemas.microsoft.com/office/drawing/2014/main" id="{9F90602E-F9F9-4F2D-8A60-78B7CA664A81}"/>
              </a:ext>
              <a:ext uri="{C183D7F6-B498-43B3-948B-1728B52AA6E4}">
                <adec:decorative xmlns:adec="http://schemas.microsoft.com/office/drawing/2017/decorative" val="1"/>
              </a:ext>
            </a:extLst>
          </p:cNvPr>
          <p:cNvSpPr/>
          <p:nvPr/>
        </p:nvSpPr>
        <p:spPr bwMode="auto">
          <a:xfrm rot="10800000">
            <a:off x="11065807" y="5725456"/>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C20F8F0B-5470-4990-B0FF-6FEF24631458}"/>
              </a:ext>
              <a:ext uri="{C183D7F6-B498-43B3-948B-1728B52AA6E4}">
                <adec:decorative xmlns:adec="http://schemas.microsoft.com/office/drawing/2017/decorative" val="1"/>
              </a:ext>
            </a:extLst>
          </p:cNvPr>
          <p:cNvSpPr txBox="1"/>
          <p:nvPr/>
        </p:nvSpPr>
        <p:spPr>
          <a:xfrm>
            <a:off x="2179638" y="5932828"/>
            <a:ext cx="1600199" cy="215444"/>
          </a:xfrm>
          <a:prstGeom prst="rect">
            <a:avLst/>
          </a:prstGeom>
          <a:noFill/>
        </p:spPr>
        <p:txBody>
          <a:bodyPr wrap="square" lIns="0" tIns="0" rIns="0" bIns="0" rtlCol="0" anchor="ctr">
            <a:spAutoFit/>
          </a:bodyPr>
          <a:lstStyle/>
          <a:p>
            <a:pPr>
              <a:spcAft>
                <a:spcPts val="600"/>
              </a:spcAft>
            </a:pPr>
            <a:r>
              <a:rPr lang="en-US" sz="1400" i="1">
                <a:latin typeface="+mj-lt"/>
                <a:cs typeface="Segoe UI Semibold" panose="020B0702040204020203" pitchFamily="34" charset="0"/>
              </a:rPr>
              <a:t>64,540 responses</a:t>
            </a:r>
          </a:p>
        </p:txBody>
      </p:sp>
    </p:spTree>
    <p:extLst>
      <p:ext uri="{BB962C8B-B14F-4D97-AF65-F5344CB8AC3E}">
        <p14:creationId xmlns:p14="http://schemas.microsoft.com/office/powerpoint/2010/main" val="32984556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D096-5913-4497-BF84-698B392AD0E0}"/>
              </a:ext>
              <a:ext uri="{C183D7F6-B498-43B3-948B-1728B52AA6E4}">
                <adec:decorative xmlns:adec="http://schemas.microsoft.com/office/drawing/2017/decorative" val="1"/>
              </a:ext>
            </a:extLst>
          </p:cNvPr>
          <p:cNvSpPr>
            <a:spLocks noGrp="1"/>
          </p:cNvSpPr>
          <p:nvPr>
            <p:ph type="title"/>
          </p:nvPr>
        </p:nvSpPr>
        <p:spPr/>
        <p:txBody>
          <a:bodyPr/>
          <a:lstStyle/>
          <a:p>
            <a:r>
              <a:rPr lang="en-US"/>
              <a:t>Do developers have an obligation to consider the ethical implications of their code?</a:t>
            </a:r>
          </a:p>
        </p:txBody>
      </p:sp>
      <p:graphicFrame>
        <p:nvGraphicFramePr>
          <p:cNvPr id="16" name="Chart 15">
            <a:extLst>
              <a:ext uri="{FF2B5EF4-FFF2-40B4-BE49-F238E27FC236}">
                <a16:creationId xmlns:a16="http://schemas.microsoft.com/office/drawing/2014/main" id="{80429F7B-2C10-4193-8CDC-EF61663E151F}"/>
              </a:ext>
              <a:ext uri="{C183D7F6-B498-43B3-948B-1728B52AA6E4}">
                <adec:decorative xmlns:adec="http://schemas.microsoft.com/office/drawing/2017/decorative" val="1"/>
              </a:ext>
            </a:extLst>
          </p:cNvPr>
          <p:cNvGraphicFramePr/>
          <p:nvPr/>
        </p:nvGraphicFramePr>
        <p:xfrm>
          <a:off x="588263" y="2017713"/>
          <a:ext cx="11021125" cy="4251325"/>
        </p:xfrm>
        <a:graphic>
          <a:graphicData uri="http://schemas.openxmlformats.org/drawingml/2006/chart">
            <c:chart xmlns:c="http://schemas.openxmlformats.org/drawingml/2006/chart" xmlns:r="http://schemas.openxmlformats.org/officeDocument/2006/relationships" r:id="rId3"/>
          </a:graphicData>
        </a:graphic>
      </p:graphicFrame>
      <p:sp>
        <p:nvSpPr>
          <p:cNvPr id="5" name="Half Frame 4">
            <a:extLst>
              <a:ext uri="{FF2B5EF4-FFF2-40B4-BE49-F238E27FC236}">
                <a16:creationId xmlns:a16="http://schemas.microsoft.com/office/drawing/2014/main" id="{16BB5687-3BC3-4FFA-8A5B-25663F803D7F}"/>
              </a:ext>
              <a:ext uri="{C183D7F6-B498-43B3-948B-1728B52AA6E4}">
                <adec:decorative xmlns:adec="http://schemas.microsoft.com/office/drawing/2017/decorative" val="1"/>
              </a:ext>
            </a:extLst>
          </p:cNvPr>
          <p:cNvSpPr/>
          <p:nvPr/>
        </p:nvSpPr>
        <p:spPr bwMode="auto">
          <a:xfrm>
            <a:off x="588263" y="2017713"/>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alf Frame 5">
            <a:extLst>
              <a:ext uri="{FF2B5EF4-FFF2-40B4-BE49-F238E27FC236}">
                <a16:creationId xmlns:a16="http://schemas.microsoft.com/office/drawing/2014/main" id="{64D22C1D-D2C9-4E80-AD50-84A9CC680A94}"/>
              </a:ext>
              <a:ext uri="{C183D7F6-B498-43B3-948B-1728B52AA6E4}">
                <adec:decorative xmlns:adec="http://schemas.microsoft.com/office/drawing/2017/decorative" val="1"/>
              </a:ext>
            </a:extLst>
          </p:cNvPr>
          <p:cNvSpPr/>
          <p:nvPr/>
        </p:nvSpPr>
        <p:spPr bwMode="auto">
          <a:xfrm rot="10800000">
            <a:off x="11065807" y="5725456"/>
            <a:ext cx="543581" cy="543581"/>
          </a:xfrm>
          <a:prstGeom prst="halfFrame">
            <a:avLst>
              <a:gd name="adj1" fmla="val 0"/>
              <a:gd name="adj2" fmla="val 0"/>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8C97F80-01E1-4646-B46B-75CA3116223D}"/>
              </a:ext>
              <a:ext uri="{C183D7F6-B498-43B3-948B-1728B52AA6E4}">
                <adec:decorative xmlns:adec="http://schemas.microsoft.com/office/drawing/2017/decorative" val="1"/>
              </a:ext>
            </a:extLst>
          </p:cNvPr>
          <p:cNvSpPr txBox="1"/>
          <p:nvPr/>
        </p:nvSpPr>
        <p:spPr>
          <a:xfrm>
            <a:off x="2179638" y="5932828"/>
            <a:ext cx="1600199" cy="215444"/>
          </a:xfrm>
          <a:prstGeom prst="rect">
            <a:avLst/>
          </a:prstGeom>
          <a:noFill/>
        </p:spPr>
        <p:txBody>
          <a:bodyPr wrap="square" lIns="0" tIns="0" rIns="0" bIns="0" rtlCol="0" anchor="ctr">
            <a:spAutoFit/>
          </a:bodyPr>
          <a:lstStyle/>
          <a:p>
            <a:pPr>
              <a:spcAft>
                <a:spcPts val="600"/>
              </a:spcAft>
            </a:pPr>
            <a:r>
              <a:rPr lang="en-US" sz="1400" i="1">
                <a:latin typeface="+mj-lt"/>
                <a:cs typeface="Segoe UI Semibold" panose="020B0702040204020203" pitchFamily="34" charset="0"/>
              </a:rPr>
              <a:t>69,309 responses</a:t>
            </a:r>
          </a:p>
        </p:txBody>
      </p:sp>
    </p:spTree>
    <p:extLst>
      <p:ext uri="{BB962C8B-B14F-4D97-AF65-F5344CB8AC3E}">
        <p14:creationId xmlns:p14="http://schemas.microsoft.com/office/powerpoint/2010/main" val="21462092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E0E1-B507-49D7-A562-1F01D69AB679}"/>
              </a:ext>
              <a:ext uri="{C183D7F6-B498-43B3-948B-1728B52AA6E4}">
                <adec:decorative xmlns:adec="http://schemas.microsoft.com/office/drawing/2017/decorative" val="1"/>
              </a:ext>
            </a:extLst>
          </p:cNvPr>
          <p:cNvSpPr/>
          <p:nvPr/>
        </p:nvSpPr>
        <p:spPr bwMode="auto">
          <a:xfrm>
            <a:off x="294132" y="292608"/>
            <a:ext cx="11603736" cy="6272784"/>
          </a:xfrm>
          <a:prstGeom prst="rect">
            <a:avLst/>
          </a:prstGeom>
          <a:solidFill>
            <a:srgbClr val="E6E6E6"/>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pic>
        <p:nvPicPr>
          <p:cNvPr id="27" name="Picture 26">
            <a:extLst>
              <a:ext uri="{FF2B5EF4-FFF2-40B4-BE49-F238E27FC236}">
                <a16:creationId xmlns:a16="http://schemas.microsoft.com/office/drawing/2014/main" id="{3677FE64-A524-4483-875F-039F0A6EF81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22658" r="15772"/>
          <a:stretch/>
        </p:blipFill>
        <p:spPr>
          <a:xfrm>
            <a:off x="294133" y="293148"/>
            <a:ext cx="2907792" cy="3136392"/>
          </a:xfrm>
          <a:prstGeom prst="rect">
            <a:avLst/>
          </a:prstGeom>
          <a:effectLst/>
        </p:spPr>
      </p:pic>
      <p:grpSp>
        <p:nvGrpSpPr>
          <p:cNvPr id="5" name="1">
            <a:extLst>
              <a:ext uri="{FF2B5EF4-FFF2-40B4-BE49-F238E27FC236}">
                <a16:creationId xmlns:a16="http://schemas.microsoft.com/office/drawing/2014/main" id="{7C1699A6-2D1A-433F-ACB5-89C84736505B}"/>
              </a:ext>
              <a:ext uri="{C183D7F6-B498-43B3-948B-1728B52AA6E4}">
                <adec:decorative xmlns:adec="http://schemas.microsoft.com/office/drawing/2017/decorative" val="1"/>
              </a:ext>
            </a:extLst>
          </p:cNvPr>
          <p:cNvGrpSpPr/>
          <p:nvPr/>
        </p:nvGrpSpPr>
        <p:grpSpPr>
          <a:xfrm>
            <a:off x="294133" y="293148"/>
            <a:ext cx="2907006" cy="3135853"/>
            <a:chOff x="294133" y="293148"/>
            <a:chExt cx="2907006" cy="3135853"/>
          </a:xfrm>
          <a:effectLst/>
        </p:grpSpPr>
        <p:sp>
          <p:nvSpPr>
            <p:cNvPr id="6" name="Rectangle 5">
              <a:extLst>
                <a:ext uri="{FF2B5EF4-FFF2-40B4-BE49-F238E27FC236}">
                  <a16:creationId xmlns:a16="http://schemas.microsoft.com/office/drawing/2014/main" id="{ED562FE4-3EB9-40FB-8ED8-CE40C1B3D096}"/>
                </a:ext>
              </a:extLst>
            </p:cNvPr>
            <p:cNvSpPr/>
            <p:nvPr/>
          </p:nvSpPr>
          <p:spPr bwMode="auto">
            <a:xfrm>
              <a:off x="29413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4" name="Oval 3">
              <a:extLst>
                <a:ext uri="{FF2B5EF4-FFF2-40B4-BE49-F238E27FC236}">
                  <a16:creationId xmlns:a16="http://schemas.microsoft.com/office/drawing/2014/main" id="{49353DD1-C6F3-464B-879B-A3A7642D096A}"/>
                </a:ext>
              </a:extLst>
            </p:cNvPr>
            <p:cNvSpPr/>
            <p:nvPr/>
          </p:nvSpPr>
          <p:spPr bwMode="auto">
            <a:xfrm>
              <a:off x="449943" y="391886"/>
              <a:ext cx="166914" cy="166914"/>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0" name="Fairness" descr="Fairness/Justice Icon">
            <a:extLst>
              <a:ext uri="{FF2B5EF4-FFF2-40B4-BE49-F238E27FC236}">
                <a16:creationId xmlns:a16="http://schemas.microsoft.com/office/drawing/2014/main" id="{3713AA36-2C63-4737-A878-0068ECF33963}"/>
              </a:ext>
            </a:extLst>
          </p:cNvPr>
          <p:cNvSpPr>
            <a:spLocks noChangeAspect="1" noEditPoints="1"/>
          </p:cNvSpPr>
          <p:nvPr/>
        </p:nvSpPr>
        <p:spPr bwMode="auto">
          <a:xfrm>
            <a:off x="1505357" y="1429460"/>
            <a:ext cx="484558" cy="50037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Segoe UI"/>
              <a:ea typeface="+mn-ea"/>
              <a:cs typeface="+mn-cs"/>
            </a:endParaRPr>
          </a:p>
        </p:txBody>
      </p:sp>
      <p:sp>
        <p:nvSpPr>
          <p:cNvPr id="2" name="Fairness_txt">
            <a:extLst>
              <a:ext uri="{FF2B5EF4-FFF2-40B4-BE49-F238E27FC236}">
                <a16:creationId xmlns:a16="http://schemas.microsoft.com/office/drawing/2014/main" id="{24886E5B-1913-4814-B40F-A45DF7F44996}"/>
              </a:ext>
            </a:extLst>
          </p:cNvPr>
          <p:cNvSpPr/>
          <p:nvPr/>
        </p:nvSpPr>
        <p:spPr bwMode="auto">
          <a:xfrm>
            <a:off x="293688"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Fairness</a:t>
            </a:r>
          </a:p>
        </p:txBody>
      </p:sp>
      <p:pic>
        <p:nvPicPr>
          <p:cNvPr id="29" name="Picture 28">
            <a:extLst>
              <a:ext uri="{FF2B5EF4-FFF2-40B4-BE49-F238E27FC236}">
                <a16:creationId xmlns:a16="http://schemas.microsoft.com/office/drawing/2014/main" id="{F26C9B8A-BA74-4F88-A496-2E23681546EE}"/>
              </a:ext>
              <a:ext uri="{C183D7F6-B498-43B3-948B-1728B52AA6E4}">
                <adec:decorative xmlns:adec="http://schemas.microsoft.com/office/drawing/2017/decorative" val="1"/>
              </a:ext>
            </a:extLst>
          </p:cNvPr>
          <p:cNvPicPr>
            <a:picLocks/>
          </p:cNvPicPr>
          <p:nvPr/>
        </p:nvPicPr>
        <p:blipFill rotWithShape="1">
          <a:blip r:embed="rId4"/>
          <a:srcRect l="46572" r="1318"/>
          <a:stretch/>
        </p:blipFill>
        <p:spPr>
          <a:xfrm>
            <a:off x="3193043" y="293148"/>
            <a:ext cx="2898648" cy="3136392"/>
          </a:xfrm>
          <a:prstGeom prst="rect">
            <a:avLst/>
          </a:prstGeom>
          <a:effectLst/>
        </p:spPr>
      </p:pic>
      <p:grpSp>
        <p:nvGrpSpPr>
          <p:cNvPr id="12" name="2">
            <a:extLst>
              <a:ext uri="{FF2B5EF4-FFF2-40B4-BE49-F238E27FC236}">
                <a16:creationId xmlns:a16="http://schemas.microsoft.com/office/drawing/2014/main" id="{2083947E-583E-40AF-8D4E-826439D34332}"/>
              </a:ext>
              <a:ext uri="{C183D7F6-B498-43B3-948B-1728B52AA6E4}">
                <adec:decorative xmlns:adec="http://schemas.microsoft.com/office/drawing/2017/decorative" val="1"/>
              </a:ext>
            </a:extLst>
          </p:cNvPr>
          <p:cNvGrpSpPr/>
          <p:nvPr/>
        </p:nvGrpSpPr>
        <p:grpSpPr>
          <a:xfrm>
            <a:off x="3192781" y="293148"/>
            <a:ext cx="2898909" cy="3135853"/>
            <a:chOff x="3192781" y="293148"/>
            <a:chExt cx="2898909" cy="3135853"/>
          </a:xfrm>
          <a:effectLst/>
        </p:grpSpPr>
        <p:sp>
          <p:nvSpPr>
            <p:cNvPr id="7" name="Rectangle 6">
              <a:extLst>
                <a:ext uri="{FF2B5EF4-FFF2-40B4-BE49-F238E27FC236}">
                  <a16:creationId xmlns:a16="http://schemas.microsoft.com/office/drawing/2014/main" id="{0EBBF1B9-FEF4-4707-B183-F28857399CDC}"/>
                </a:ext>
              </a:extLst>
            </p:cNvPr>
            <p:cNvSpPr/>
            <p:nvPr/>
          </p:nvSpPr>
          <p:spPr bwMode="auto">
            <a:xfrm>
              <a:off x="3192781" y="293148"/>
              <a:ext cx="2898909"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0" name="Rectangle 9">
              <a:extLst>
                <a:ext uri="{FF2B5EF4-FFF2-40B4-BE49-F238E27FC236}">
                  <a16:creationId xmlns:a16="http://schemas.microsoft.com/office/drawing/2014/main" id="{DA186CE0-F149-44AC-A16C-680A9C6811E0}"/>
                </a:ext>
              </a:extLst>
            </p:cNvPr>
            <p:cNvSpPr/>
            <p:nvPr/>
          </p:nvSpPr>
          <p:spPr bwMode="auto">
            <a:xfrm>
              <a:off x="3425371" y="449943"/>
              <a:ext cx="166915" cy="1669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1" name="Reliability" descr="Reliability/Safety Icon">
            <a:extLst>
              <a:ext uri="{FF2B5EF4-FFF2-40B4-BE49-F238E27FC236}">
                <a16:creationId xmlns:a16="http://schemas.microsoft.com/office/drawing/2014/main" id="{73B24D78-6AF3-4971-9E78-3B8F71440BF1}"/>
              </a:ext>
            </a:extLst>
          </p:cNvPr>
          <p:cNvSpPr>
            <a:spLocks noChangeAspect="1"/>
          </p:cNvSpPr>
          <p:nvPr/>
        </p:nvSpPr>
        <p:spPr bwMode="auto">
          <a:xfrm>
            <a:off x="4409033" y="1426778"/>
            <a:ext cx="475024" cy="50573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28" name="Reliability_txt">
            <a:extLst>
              <a:ext uri="{FF2B5EF4-FFF2-40B4-BE49-F238E27FC236}">
                <a16:creationId xmlns:a16="http://schemas.microsoft.com/office/drawing/2014/main" id="{662D3A32-92FD-4873-82D2-1C846F2C4B96}"/>
              </a:ext>
            </a:extLst>
          </p:cNvPr>
          <p:cNvSpPr/>
          <p:nvPr/>
        </p:nvSpPr>
        <p:spPr bwMode="auto">
          <a:xfrm>
            <a:off x="3188418"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Reliability &amp; Safety</a:t>
            </a:r>
          </a:p>
        </p:txBody>
      </p:sp>
      <p:pic>
        <p:nvPicPr>
          <p:cNvPr id="31" name="Picture 30">
            <a:extLst>
              <a:ext uri="{FF2B5EF4-FFF2-40B4-BE49-F238E27FC236}">
                <a16:creationId xmlns:a16="http://schemas.microsoft.com/office/drawing/2014/main" id="{C83B0A8E-45BF-44E3-8CE4-7DC6501FD0FF}"/>
              </a:ext>
              <a:ext uri="{C183D7F6-B498-43B3-948B-1728B52AA6E4}">
                <adec:decorative xmlns:adec="http://schemas.microsoft.com/office/drawing/2017/decorative" val="1"/>
              </a:ext>
            </a:extLst>
          </p:cNvPr>
          <p:cNvPicPr>
            <a:picLocks noChangeAspect="1"/>
          </p:cNvPicPr>
          <p:nvPr/>
        </p:nvPicPr>
        <p:blipFill rotWithShape="1">
          <a:blip r:embed="rId5"/>
          <a:srcRect l="16902" t="33693" r="43432" b="9051"/>
          <a:stretch/>
        </p:blipFill>
        <p:spPr>
          <a:xfrm>
            <a:off x="6091953" y="292609"/>
            <a:ext cx="2898123" cy="3136392"/>
          </a:xfrm>
          <a:prstGeom prst="rect">
            <a:avLst/>
          </a:prstGeom>
          <a:effectLst/>
        </p:spPr>
      </p:pic>
      <p:grpSp>
        <p:nvGrpSpPr>
          <p:cNvPr id="14" name="3">
            <a:extLst>
              <a:ext uri="{FF2B5EF4-FFF2-40B4-BE49-F238E27FC236}">
                <a16:creationId xmlns:a16="http://schemas.microsoft.com/office/drawing/2014/main" id="{B9A21C77-844F-498D-AD8C-2FA42AA7019B}"/>
              </a:ext>
              <a:ext uri="{C183D7F6-B498-43B3-948B-1728B52AA6E4}">
                <adec:decorative xmlns:adec="http://schemas.microsoft.com/office/drawing/2017/decorative" val="1"/>
              </a:ext>
            </a:extLst>
          </p:cNvPr>
          <p:cNvGrpSpPr/>
          <p:nvPr/>
        </p:nvGrpSpPr>
        <p:grpSpPr>
          <a:xfrm>
            <a:off x="6091953" y="293148"/>
            <a:ext cx="2907006" cy="3135853"/>
            <a:chOff x="6091953" y="293148"/>
            <a:chExt cx="2907006" cy="3135853"/>
          </a:xfrm>
          <a:effectLst/>
        </p:grpSpPr>
        <p:sp>
          <p:nvSpPr>
            <p:cNvPr id="8" name="Rectangle 7">
              <a:extLst>
                <a:ext uri="{FF2B5EF4-FFF2-40B4-BE49-F238E27FC236}">
                  <a16:creationId xmlns:a16="http://schemas.microsoft.com/office/drawing/2014/main" id="{0A9D645F-CE3E-4515-938F-26882ACB5854}"/>
                </a:ext>
              </a:extLst>
            </p:cNvPr>
            <p:cNvSpPr/>
            <p:nvPr/>
          </p:nvSpPr>
          <p:spPr bwMode="auto">
            <a:xfrm>
              <a:off x="6091953" y="293148"/>
              <a:ext cx="2907006"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3" name="Rectangle: Rounded Corners 12">
              <a:extLst>
                <a:ext uri="{FF2B5EF4-FFF2-40B4-BE49-F238E27FC236}">
                  <a16:creationId xmlns:a16="http://schemas.microsoft.com/office/drawing/2014/main" id="{43321B17-9038-478F-AC73-E3A325753095}"/>
                </a:ext>
              </a:extLst>
            </p:cNvPr>
            <p:cNvSpPr/>
            <p:nvPr/>
          </p:nvSpPr>
          <p:spPr bwMode="auto">
            <a:xfrm>
              <a:off x="6400800" y="500743"/>
              <a:ext cx="174171" cy="174171"/>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3" name="Privacy" descr="Privacy/Security Icon">
            <a:extLst>
              <a:ext uri="{FF2B5EF4-FFF2-40B4-BE49-F238E27FC236}">
                <a16:creationId xmlns:a16="http://schemas.microsoft.com/office/drawing/2014/main" id="{7BC38D24-5E37-4E4F-ACA1-C43C62E4AEAA}"/>
              </a:ext>
            </a:extLst>
          </p:cNvPr>
          <p:cNvSpPr>
            <a:spLocks noChangeAspect="1" noEditPoints="1"/>
          </p:cNvSpPr>
          <p:nvPr/>
        </p:nvSpPr>
        <p:spPr bwMode="auto">
          <a:xfrm>
            <a:off x="7361412" y="1422419"/>
            <a:ext cx="368088" cy="51445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0" name="Privacy_txt">
            <a:extLst>
              <a:ext uri="{FF2B5EF4-FFF2-40B4-BE49-F238E27FC236}">
                <a16:creationId xmlns:a16="http://schemas.microsoft.com/office/drawing/2014/main" id="{5385F1C9-6DAD-4E98-BE9B-A3AF12B350B4}"/>
              </a:ext>
            </a:extLst>
          </p:cNvPr>
          <p:cNvSpPr/>
          <p:nvPr/>
        </p:nvSpPr>
        <p:spPr bwMode="auto">
          <a:xfrm>
            <a:off x="6095687"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Privacy &amp; Security</a:t>
            </a:r>
          </a:p>
        </p:txBody>
      </p:sp>
      <p:pic>
        <p:nvPicPr>
          <p:cNvPr id="33" name="Picture 32">
            <a:extLst>
              <a:ext uri="{FF2B5EF4-FFF2-40B4-BE49-F238E27FC236}">
                <a16:creationId xmlns:a16="http://schemas.microsoft.com/office/drawing/2014/main" id="{7DC55143-CC3D-47F0-9E41-2653F6D66E79}"/>
              </a:ext>
              <a:ext uri="{C183D7F6-B498-43B3-948B-1728B52AA6E4}">
                <adec:decorative xmlns:adec="http://schemas.microsoft.com/office/drawing/2017/decorative" val="1"/>
              </a:ext>
            </a:extLst>
          </p:cNvPr>
          <p:cNvPicPr>
            <a:picLocks/>
          </p:cNvPicPr>
          <p:nvPr/>
        </p:nvPicPr>
        <p:blipFill rotWithShape="1">
          <a:blip r:embed="rId6"/>
          <a:srcRect l="34645" t="17440" r="15892" b="2648"/>
          <a:stretch/>
        </p:blipFill>
        <p:spPr>
          <a:xfrm>
            <a:off x="8999220" y="292609"/>
            <a:ext cx="2898648" cy="3136392"/>
          </a:xfrm>
          <a:prstGeom prst="rect">
            <a:avLst/>
          </a:prstGeom>
          <a:effectLst/>
        </p:spPr>
      </p:pic>
      <p:grpSp>
        <p:nvGrpSpPr>
          <p:cNvPr id="16" name="4">
            <a:extLst>
              <a:ext uri="{FF2B5EF4-FFF2-40B4-BE49-F238E27FC236}">
                <a16:creationId xmlns:a16="http://schemas.microsoft.com/office/drawing/2014/main" id="{F2A695EB-3A80-47F4-8B3E-194BF9E2242A}"/>
              </a:ext>
              <a:ext uri="{C183D7F6-B498-43B3-948B-1728B52AA6E4}">
                <adec:decorative xmlns:adec="http://schemas.microsoft.com/office/drawing/2017/decorative" val="1"/>
              </a:ext>
            </a:extLst>
          </p:cNvPr>
          <p:cNvGrpSpPr/>
          <p:nvPr/>
        </p:nvGrpSpPr>
        <p:grpSpPr>
          <a:xfrm>
            <a:off x="8990862" y="293148"/>
            <a:ext cx="2907006" cy="3135853"/>
            <a:chOff x="8990862" y="293148"/>
            <a:chExt cx="2907006" cy="3135853"/>
          </a:xfrm>
          <a:effectLst/>
        </p:grpSpPr>
        <p:sp>
          <p:nvSpPr>
            <p:cNvPr id="9" name="Rectangle 8">
              <a:extLst>
                <a:ext uri="{FF2B5EF4-FFF2-40B4-BE49-F238E27FC236}">
                  <a16:creationId xmlns:a16="http://schemas.microsoft.com/office/drawing/2014/main" id="{A73FAD7F-CB4C-4067-B671-81C4EE0AB40A}"/>
                </a:ext>
              </a:extLst>
            </p:cNvPr>
            <p:cNvSpPr/>
            <p:nvPr/>
          </p:nvSpPr>
          <p:spPr bwMode="auto">
            <a:xfrm>
              <a:off x="8990862" y="293148"/>
              <a:ext cx="2907006"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5" name="Isosceles Triangle 14">
              <a:extLst>
                <a:ext uri="{FF2B5EF4-FFF2-40B4-BE49-F238E27FC236}">
                  <a16:creationId xmlns:a16="http://schemas.microsoft.com/office/drawing/2014/main" id="{B51AEF79-8011-484D-BFC2-0E0862D82D4D}"/>
                </a:ext>
              </a:extLst>
            </p:cNvPr>
            <p:cNvSpPr/>
            <p:nvPr/>
          </p:nvSpPr>
          <p:spPr bwMode="auto">
            <a:xfrm>
              <a:off x="9231086" y="478971"/>
              <a:ext cx="181428" cy="156403"/>
            </a:xfrm>
            <a:prstGeom prst="triangl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2" name="Inclusiveness" descr="Inclusiveness Icon">
            <a:extLst>
              <a:ext uri="{FF2B5EF4-FFF2-40B4-BE49-F238E27FC236}">
                <a16:creationId xmlns:a16="http://schemas.microsoft.com/office/drawing/2014/main" id="{B858876F-B9C8-4B46-95FD-713844E8667F}"/>
              </a:ext>
            </a:extLst>
          </p:cNvPr>
          <p:cNvSpPr>
            <a:spLocks noChangeAspect="1" noEditPoints="1"/>
          </p:cNvSpPr>
          <p:nvPr/>
        </p:nvSpPr>
        <p:spPr bwMode="auto">
          <a:xfrm>
            <a:off x="10126807" y="1393083"/>
            <a:ext cx="635116" cy="57312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2" name="Inclusiveness_txt">
            <a:extLst>
              <a:ext uri="{FF2B5EF4-FFF2-40B4-BE49-F238E27FC236}">
                <a16:creationId xmlns:a16="http://schemas.microsoft.com/office/drawing/2014/main" id="{1876D737-14D9-487D-BDA4-99D6DE3ACA73}"/>
              </a:ext>
            </a:extLst>
          </p:cNvPr>
          <p:cNvSpPr/>
          <p:nvPr/>
        </p:nvSpPr>
        <p:spPr bwMode="auto">
          <a:xfrm>
            <a:off x="8994596" y="2227943"/>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Inclusiveness</a:t>
            </a:r>
          </a:p>
        </p:txBody>
      </p:sp>
      <p:pic>
        <p:nvPicPr>
          <p:cNvPr id="35" name="Picture 34">
            <a:extLst>
              <a:ext uri="{FF2B5EF4-FFF2-40B4-BE49-F238E27FC236}">
                <a16:creationId xmlns:a16="http://schemas.microsoft.com/office/drawing/2014/main" id="{452D9CBE-3088-49B5-A30A-95F75F422427}"/>
              </a:ext>
              <a:ext uri="{C183D7F6-B498-43B3-948B-1728B52AA6E4}">
                <adec:decorative xmlns:adec="http://schemas.microsoft.com/office/drawing/2017/decorative" val="1"/>
              </a:ext>
            </a:extLst>
          </p:cNvPr>
          <p:cNvPicPr>
            <a:picLocks noChangeAspect="1"/>
          </p:cNvPicPr>
          <p:nvPr/>
        </p:nvPicPr>
        <p:blipFill rotWithShape="1">
          <a:blip r:embed="rId7"/>
          <a:srcRect t="25441" r="7987"/>
          <a:stretch/>
        </p:blipFill>
        <p:spPr>
          <a:xfrm>
            <a:off x="294132" y="3428462"/>
            <a:ext cx="5805916" cy="3136392"/>
          </a:xfrm>
          <a:prstGeom prst="rect">
            <a:avLst/>
          </a:prstGeom>
          <a:effectLst/>
        </p:spPr>
      </p:pic>
      <p:grpSp>
        <p:nvGrpSpPr>
          <p:cNvPr id="26" name="5">
            <a:extLst>
              <a:ext uri="{FF2B5EF4-FFF2-40B4-BE49-F238E27FC236}">
                <a16:creationId xmlns:a16="http://schemas.microsoft.com/office/drawing/2014/main" id="{872A112C-818B-4610-838A-3B836AC20885}"/>
              </a:ext>
              <a:ext uri="{C183D7F6-B498-43B3-948B-1728B52AA6E4}">
                <adec:decorative xmlns:adec="http://schemas.microsoft.com/office/drawing/2017/decorative" val="1"/>
              </a:ext>
            </a:extLst>
          </p:cNvPr>
          <p:cNvGrpSpPr/>
          <p:nvPr/>
        </p:nvGrpSpPr>
        <p:grpSpPr>
          <a:xfrm>
            <a:off x="294132" y="3428462"/>
            <a:ext cx="5797035" cy="3135853"/>
            <a:chOff x="294132" y="3428462"/>
            <a:chExt cx="5797035" cy="3135853"/>
          </a:xfrm>
          <a:effectLst/>
        </p:grpSpPr>
        <p:sp>
          <p:nvSpPr>
            <p:cNvPr id="11" name="Rectangle 10">
              <a:extLst>
                <a:ext uri="{FF2B5EF4-FFF2-40B4-BE49-F238E27FC236}">
                  <a16:creationId xmlns:a16="http://schemas.microsoft.com/office/drawing/2014/main" id="{9DDB5190-D083-47D4-9B44-C36371E5B7E3}"/>
                </a:ext>
              </a:extLst>
            </p:cNvPr>
            <p:cNvSpPr/>
            <p:nvPr/>
          </p:nvSpPr>
          <p:spPr bwMode="auto">
            <a:xfrm>
              <a:off x="294132" y="3428462"/>
              <a:ext cx="5797035" cy="3135853"/>
            </a:xfrm>
            <a:prstGeom prst="rect">
              <a:avLst/>
            </a:prstGeom>
            <a:solidFill>
              <a:srgbClr val="000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18" name="Arrow: Right 17">
              <a:extLst>
                <a:ext uri="{FF2B5EF4-FFF2-40B4-BE49-F238E27FC236}">
                  <a16:creationId xmlns:a16="http://schemas.microsoft.com/office/drawing/2014/main" id="{F39EDD8B-7A98-4955-BCBF-BFF479D6C8D1}"/>
                </a:ext>
              </a:extLst>
            </p:cNvPr>
            <p:cNvSpPr/>
            <p:nvPr/>
          </p:nvSpPr>
          <p:spPr bwMode="auto">
            <a:xfrm>
              <a:off x="493486" y="3585029"/>
              <a:ext cx="424885" cy="210457"/>
            </a:xfrm>
            <a:prstGeom prst="rightArrow">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grpSp>
      <p:sp>
        <p:nvSpPr>
          <p:cNvPr id="24" name="Transparency" descr="Transparency/Visibility Icon">
            <a:extLst>
              <a:ext uri="{FF2B5EF4-FFF2-40B4-BE49-F238E27FC236}">
                <a16:creationId xmlns:a16="http://schemas.microsoft.com/office/drawing/2014/main" id="{587393F7-8051-4C16-B691-3E2728D4BF2F}"/>
              </a:ext>
            </a:extLst>
          </p:cNvPr>
          <p:cNvSpPr>
            <a:spLocks noChangeAspect="1" noEditPoints="1"/>
          </p:cNvSpPr>
          <p:nvPr/>
        </p:nvSpPr>
        <p:spPr bwMode="auto">
          <a:xfrm>
            <a:off x="2904772" y="4675877"/>
            <a:ext cx="584638" cy="3227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8" name="Transparency_txt">
            <a:extLst>
              <a:ext uri="{FF2B5EF4-FFF2-40B4-BE49-F238E27FC236}">
                <a16:creationId xmlns:a16="http://schemas.microsoft.com/office/drawing/2014/main" id="{72917F5E-2327-4522-A695-89CDB63572D7}"/>
              </a:ext>
            </a:extLst>
          </p:cNvPr>
          <p:cNvSpPr/>
          <p:nvPr/>
        </p:nvSpPr>
        <p:spPr bwMode="auto">
          <a:xfrm>
            <a:off x="1741013" y="5235199"/>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Transparency</a:t>
            </a:r>
          </a:p>
        </p:txBody>
      </p:sp>
      <p:pic>
        <p:nvPicPr>
          <p:cNvPr id="37" name="Picture 36">
            <a:extLst>
              <a:ext uri="{FF2B5EF4-FFF2-40B4-BE49-F238E27FC236}">
                <a16:creationId xmlns:a16="http://schemas.microsoft.com/office/drawing/2014/main" id="{56E44110-7F7C-4F94-B6A5-751B7CCBA59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4627" b="22599"/>
          <a:stretch/>
        </p:blipFill>
        <p:spPr>
          <a:xfrm>
            <a:off x="6091950" y="3428462"/>
            <a:ext cx="5797035" cy="3136392"/>
          </a:xfrm>
          <a:prstGeom prst="rect">
            <a:avLst/>
          </a:prstGeom>
          <a:effectLst/>
        </p:spPr>
      </p:pic>
      <p:grpSp>
        <p:nvGrpSpPr>
          <p:cNvPr id="47" name="6">
            <a:extLst>
              <a:ext uri="{FF2B5EF4-FFF2-40B4-BE49-F238E27FC236}">
                <a16:creationId xmlns:a16="http://schemas.microsoft.com/office/drawing/2014/main" id="{6CA5B25B-E9DA-4137-84AA-8BC0CC05CADA}"/>
              </a:ext>
              <a:ext uri="{C183D7F6-B498-43B3-948B-1728B52AA6E4}">
                <adec:decorative xmlns:adec="http://schemas.microsoft.com/office/drawing/2017/decorative" val="1"/>
              </a:ext>
            </a:extLst>
          </p:cNvPr>
          <p:cNvGrpSpPr/>
          <p:nvPr/>
        </p:nvGrpSpPr>
        <p:grpSpPr>
          <a:xfrm>
            <a:off x="6091167" y="3429001"/>
            <a:ext cx="5806701" cy="3135853"/>
            <a:chOff x="6091167" y="3429001"/>
            <a:chExt cx="5806701" cy="3135853"/>
          </a:xfrm>
          <a:effectLst/>
        </p:grpSpPr>
        <p:sp>
          <p:nvSpPr>
            <p:cNvPr id="17" name="Rectangle 16">
              <a:extLst>
                <a:ext uri="{FF2B5EF4-FFF2-40B4-BE49-F238E27FC236}">
                  <a16:creationId xmlns:a16="http://schemas.microsoft.com/office/drawing/2014/main" id="{D9F8268D-C2AB-4A4C-9BB6-1E3BA534A511}"/>
                </a:ext>
              </a:extLst>
            </p:cNvPr>
            <p:cNvSpPr/>
            <p:nvPr/>
          </p:nvSpPr>
          <p:spPr bwMode="auto">
            <a:xfrm>
              <a:off x="6091167" y="3429001"/>
              <a:ext cx="5806701" cy="3135853"/>
            </a:xfrm>
            <a:prstGeom prst="rect">
              <a:avLst/>
            </a:prstGeom>
            <a:solidFill>
              <a:srgbClr val="000000">
                <a:alpha val="6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bg1"/>
                </a:solidFill>
              </a:endParaRPr>
            </a:p>
          </p:txBody>
        </p:sp>
        <p:sp>
          <p:nvSpPr>
            <p:cNvPr id="46" name="Freeform: Shape 45">
              <a:extLst>
                <a:ext uri="{FF2B5EF4-FFF2-40B4-BE49-F238E27FC236}">
                  <a16:creationId xmlns:a16="http://schemas.microsoft.com/office/drawing/2014/main" id="{23FE8C69-0CA1-4021-B674-C43EC6DC806B}"/>
                </a:ext>
              </a:extLst>
            </p:cNvPr>
            <p:cNvSpPr/>
            <p:nvPr/>
          </p:nvSpPr>
          <p:spPr bwMode="auto">
            <a:xfrm>
              <a:off x="6241143" y="3606800"/>
              <a:ext cx="283028" cy="239486"/>
            </a:xfrm>
            <a:custGeom>
              <a:avLst/>
              <a:gdLst>
                <a:gd name="connsiteX0" fmla="*/ 0 w 283028"/>
                <a:gd name="connsiteY0" fmla="*/ 50800 h 239486"/>
                <a:gd name="connsiteX1" fmla="*/ 0 w 283028"/>
                <a:gd name="connsiteY1" fmla="*/ 50800 h 239486"/>
                <a:gd name="connsiteX2" fmla="*/ 87086 w 283028"/>
                <a:gd name="connsiteY2" fmla="*/ 101600 h 239486"/>
                <a:gd name="connsiteX3" fmla="*/ 254000 w 283028"/>
                <a:gd name="connsiteY3" fmla="*/ 239486 h 239486"/>
                <a:gd name="connsiteX4" fmla="*/ 283028 w 283028"/>
                <a:gd name="connsiteY4" fmla="*/ 0 h 23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28" h="239486">
                  <a:moveTo>
                    <a:pt x="0" y="50800"/>
                  </a:moveTo>
                  <a:lnTo>
                    <a:pt x="0" y="50800"/>
                  </a:lnTo>
                  <a:cubicBezTo>
                    <a:pt x="131674" y="94691"/>
                    <a:pt x="22617" y="44570"/>
                    <a:pt x="87086" y="101600"/>
                  </a:cubicBezTo>
                  <a:cubicBezTo>
                    <a:pt x="141139" y="149416"/>
                    <a:pt x="254000" y="239486"/>
                    <a:pt x="254000" y="239486"/>
                  </a:cubicBezTo>
                  <a:lnTo>
                    <a:pt x="283028" y="0"/>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5" name="Accountability" descr="Accountability Icon">
            <a:extLst>
              <a:ext uri="{FF2B5EF4-FFF2-40B4-BE49-F238E27FC236}">
                <a16:creationId xmlns:a16="http://schemas.microsoft.com/office/drawing/2014/main" id="{0C966916-DDD0-46AE-8596-92DDDEEBC9B9}"/>
              </a:ext>
            </a:extLst>
          </p:cNvPr>
          <p:cNvSpPr>
            <a:spLocks noChangeAspect="1" noEditPoints="1"/>
          </p:cNvSpPr>
          <p:nvPr/>
        </p:nvSpPr>
        <p:spPr bwMode="auto">
          <a:xfrm>
            <a:off x="8765499" y="4622169"/>
            <a:ext cx="458822" cy="4302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sp>
        <p:nvSpPr>
          <p:cNvPr id="36" name="Accountability_txt">
            <a:extLst>
              <a:ext uri="{FF2B5EF4-FFF2-40B4-BE49-F238E27FC236}">
                <a16:creationId xmlns:a16="http://schemas.microsoft.com/office/drawing/2014/main" id="{7D119453-6912-4642-814F-02D643AB8909}"/>
              </a:ext>
            </a:extLst>
          </p:cNvPr>
          <p:cNvSpPr/>
          <p:nvPr/>
        </p:nvSpPr>
        <p:spPr bwMode="auto">
          <a:xfrm>
            <a:off x="7542881" y="5235199"/>
            <a:ext cx="2903272" cy="28299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defRPr/>
            </a:pPr>
            <a:r>
              <a:rPr lang="en-US" sz="1600" b="1">
                <a:solidFill>
                  <a:schemeClr val="bg1"/>
                </a:solidFill>
                <a:latin typeface="Segoe UI Semibold"/>
                <a:cs typeface="Segoe UI" pitchFamily="34" charset="0"/>
              </a:rPr>
              <a:t>Accountability</a:t>
            </a:r>
          </a:p>
        </p:txBody>
      </p:sp>
      <p:grpSp>
        <p:nvGrpSpPr>
          <p:cNvPr id="44" name="Lines">
            <a:extLst>
              <a:ext uri="{FF2B5EF4-FFF2-40B4-BE49-F238E27FC236}">
                <a16:creationId xmlns:a16="http://schemas.microsoft.com/office/drawing/2014/main" id="{DA89FF82-E9E4-4A94-9323-24E771E7E94B}"/>
              </a:ext>
              <a:ext uri="{C183D7F6-B498-43B3-948B-1728B52AA6E4}">
                <adec:decorative xmlns:adec="http://schemas.microsoft.com/office/drawing/2017/decorative" val="1"/>
              </a:ext>
            </a:extLst>
          </p:cNvPr>
          <p:cNvGrpSpPr/>
          <p:nvPr/>
        </p:nvGrpSpPr>
        <p:grpSpPr>
          <a:xfrm>
            <a:off x="294132" y="292609"/>
            <a:ext cx="11603736" cy="3136392"/>
            <a:chOff x="294132" y="292609"/>
            <a:chExt cx="11603736" cy="3136392"/>
          </a:xfrm>
          <a:effectLst/>
        </p:grpSpPr>
        <p:cxnSp>
          <p:nvCxnSpPr>
            <p:cNvPr id="39" name="Straight Connector 38">
              <a:extLst>
                <a:ext uri="{FF2B5EF4-FFF2-40B4-BE49-F238E27FC236}">
                  <a16:creationId xmlns:a16="http://schemas.microsoft.com/office/drawing/2014/main" id="{90325424-3D9C-4030-A347-5819EF2F8AA5}"/>
                </a:ext>
              </a:extLst>
            </p:cNvPr>
            <p:cNvCxnSpPr/>
            <p:nvPr/>
          </p:nvCxnSpPr>
          <p:spPr>
            <a:xfrm>
              <a:off x="294132" y="3429000"/>
              <a:ext cx="11603736" cy="0"/>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771D4C-152D-4B25-B4B8-DC4D823DB728}"/>
                </a:ext>
              </a:extLst>
            </p:cNvPr>
            <p:cNvCxnSpPr/>
            <p:nvPr/>
          </p:nvCxnSpPr>
          <p:spPr>
            <a:xfrm>
              <a:off x="319696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A1D417-7177-4710-9F6D-0A6622A72A09}"/>
                </a:ext>
              </a:extLst>
            </p:cNvPr>
            <p:cNvCxnSpPr/>
            <p:nvPr/>
          </p:nvCxnSpPr>
          <p:spPr>
            <a:xfrm>
              <a:off x="6091821"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964B08-D8F3-4337-A679-F2E92DFF4143}"/>
                </a:ext>
              </a:extLst>
            </p:cNvPr>
            <p:cNvCxnSpPr/>
            <p:nvPr/>
          </p:nvCxnSpPr>
          <p:spPr>
            <a:xfrm>
              <a:off x="8994910" y="292609"/>
              <a:ext cx="0" cy="3136392"/>
            </a:xfrm>
            <a:prstGeom prst="line">
              <a:avLst/>
            </a:prstGeom>
            <a:ln w="19050">
              <a:solidFill>
                <a:schemeClr val="tx1">
                  <a:lumMod val="75000"/>
                  <a:lumOff val="2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C00D6E21-CDA5-4BE4-B6DB-6A5D35681108}"/>
              </a:ext>
            </a:extLst>
          </p:cNvPr>
          <p:cNvSpPr txBox="1">
            <a:spLocks noGrp="1"/>
          </p:cNvSpPr>
          <p:nvPr>
            <p:ph type="title" idx="4294967295"/>
          </p:nvPr>
        </p:nvSpPr>
        <p:spPr>
          <a:xfrm>
            <a:off x="4026694" y="3121224"/>
            <a:ext cx="4138613"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solidFill>
                  <a:schemeClr val="bg1"/>
                </a:solidFill>
                <a:effectLst/>
                <a:uLnTx/>
                <a:uFillTx/>
                <a:latin typeface="+mj-lt"/>
                <a:ea typeface="+mn-ea"/>
                <a:cs typeface="Segoe UI" pitchFamily="34" charset="0"/>
              </a:rPr>
              <a:t>The Ethics of AI</a:t>
            </a:r>
          </a:p>
        </p:txBody>
      </p:sp>
    </p:spTree>
    <p:extLst>
      <p:ext uri="{BB962C8B-B14F-4D97-AF65-F5344CB8AC3E}">
        <p14:creationId xmlns:p14="http://schemas.microsoft.com/office/powerpoint/2010/main" val="13634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d9a80b-b510-446f-9417-d24a91e91e5c&quot;,&quot;TimeStamp&quot;:&quot;2019-03-28T08:48:39.4442758-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29247f0-017e-4aea-a071-6eaab45da618&quot;,&quot;TimeStamp&quot;:&quot;2019-03-28T08:48:39.4192773-07:00&quot;}"/>
</p:tagLst>
</file>

<file path=ppt/theme/theme1.xml><?xml version="1.0" encoding="utf-8"?>
<a:theme xmlns:a="http://schemas.openxmlformats.org/drawingml/2006/main" name="1-51029_CELA_Summit_2019_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Sego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LA Summit 2019_template_V11.potx" id="{8332142D-1B61-4FC6-9A86-DC56AFB230CE}" vid="{C6CB2513-D848-458F-80B5-D0A96CAA1881}"/>
    </a:ext>
  </a:extLst>
</a:theme>
</file>

<file path=ppt/theme/theme2.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9BFBD3A9652C4BB4724697A2B1D612" ma:contentTypeVersion="15" ma:contentTypeDescription="Create a new document." ma:contentTypeScope="" ma:versionID="682de520d47c7d5088790e7788eee653">
  <xsd:schema xmlns:xsd="http://www.w3.org/2001/XMLSchema" xmlns:xs="http://www.w3.org/2001/XMLSchema" xmlns:p="http://schemas.microsoft.com/office/2006/metadata/properties" xmlns:ns3="4f7a3f8f-6ed1-4519-b554-471c03137082" xmlns:ns4="dcc8b59f-fac1-4e25-9972-5cb5915a3b8d" targetNamespace="http://schemas.microsoft.com/office/2006/metadata/properties" ma:root="true" ma:fieldsID="286f137780f5a3531191835dee41b620" ns3:_="" ns4:_="">
    <xsd:import namespace="4f7a3f8f-6ed1-4519-b554-471c03137082"/>
    <xsd:import namespace="dcc8b59f-fac1-4e25-9972-5cb5915a3b8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7a3f8f-6ed1-4519-b554-471c0313708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cc8b59f-fac1-4e25-9972-5cb5915a3b8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176AB-4FB0-4917-A9A4-8D7DE2E412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7a3f8f-6ed1-4519-b554-471c03137082"/>
    <ds:schemaRef ds:uri="dcc8b59f-fac1-4e25-9972-5cb5915a3b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CELA Summit 2019_template_V11</Template>
  <TotalTime>42</TotalTime>
  <Words>7914</Words>
  <Application>Microsoft Macintosh PowerPoint</Application>
  <PresentationFormat>Widescreen</PresentationFormat>
  <Paragraphs>615</Paragraphs>
  <Slides>39</Slides>
  <Notes>37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Arial</vt:lpstr>
      <vt:lpstr>Arial Narrow</vt:lpstr>
      <vt:lpstr>Calibri</vt:lpstr>
      <vt:lpstr>Consolas</vt:lpstr>
      <vt:lpstr>Franklin Gothic Book</vt:lpstr>
      <vt:lpstr>Garamond</vt:lpstr>
      <vt:lpstr>Segoe UI</vt:lpstr>
      <vt:lpstr>Segoe UI Light</vt:lpstr>
      <vt:lpstr>Segoe UI Regular</vt:lpstr>
      <vt:lpstr>Segoe UI Semibold</vt:lpstr>
      <vt:lpstr>Segoe UI Semilight</vt:lpstr>
      <vt:lpstr>Wingdings</vt:lpstr>
      <vt:lpstr>1-51029_CELA_Summit_2019_template</vt:lpstr>
      <vt:lpstr>3_WHITE TEMPLATE</vt:lpstr>
      <vt:lpstr>Responsible AI Workshop</vt:lpstr>
      <vt:lpstr>AGENDA</vt:lpstr>
      <vt:lpstr>Today’s Debate</vt:lpstr>
      <vt:lpstr>Why Responsible AI?</vt:lpstr>
      <vt:lpstr>Why Responsible AI?</vt:lpstr>
      <vt:lpstr>What would developers do if asked to write code for an unethical purpose?</vt:lpstr>
      <vt:lpstr>Who is ultimately most responsible for code that accomplishes something unethical?</vt:lpstr>
      <vt:lpstr>Do developers have an obligation to consider the ethical implications of their code?</vt:lpstr>
      <vt:lpstr>The Ethics of AI</vt:lpstr>
      <vt:lpstr>Fairness</vt:lpstr>
      <vt:lpstr>Fairness</vt:lpstr>
      <vt:lpstr>Fairness</vt:lpstr>
      <vt:lpstr>Fairness</vt:lpstr>
      <vt:lpstr>Fairness</vt:lpstr>
      <vt:lpstr>Fairness</vt:lpstr>
      <vt:lpstr>Fairness</vt:lpstr>
      <vt:lpstr>Reliability &amp; Safety</vt:lpstr>
      <vt:lpstr>Reliability &amp; Safety </vt:lpstr>
      <vt:lpstr>Reliability &amp; Safety</vt:lpstr>
      <vt:lpstr>Privacy &amp; Security</vt:lpstr>
      <vt:lpstr>Privacy &amp; Security</vt:lpstr>
      <vt:lpstr>Privacy &amp; Security</vt:lpstr>
      <vt:lpstr>Privacy &amp; Security</vt:lpstr>
      <vt:lpstr>Privacy &amp; Security</vt:lpstr>
      <vt:lpstr>Inclusiveness</vt:lpstr>
      <vt:lpstr>Inclusiveness</vt:lpstr>
      <vt:lpstr>Inclusiveness</vt:lpstr>
      <vt:lpstr>Transparency</vt:lpstr>
      <vt:lpstr>Transparency</vt:lpstr>
      <vt:lpstr>Transparency</vt:lpstr>
      <vt:lpstr>Accountability</vt:lpstr>
      <vt:lpstr>Accountability</vt:lpstr>
      <vt:lpstr>Accountability</vt:lpstr>
      <vt:lpstr>Accountability</vt:lpstr>
      <vt:lpstr>The ethics of AI</vt:lpstr>
      <vt:lpstr>RAI Technical Workshop</vt:lpstr>
      <vt:lpstr>The Responsible AI Lifecycle</vt:lpstr>
      <vt:lpstr>Microsoft</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CELA Global Summit 2019</dc:subject>
  <dc:creator>Katie Bates (CELA)</dc:creator>
  <cp:keywords/>
  <dc:description/>
  <cp:lastModifiedBy>Anthony Franklin</cp:lastModifiedBy>
  <cp:revision>8</cp:revision>
  <dcterms:created xsi:type="dcterms:W3CDTF">2019-03-05T23:44:33Z</dcterms:created>
  <dcterms:modified xsi:type="dcterms:W3CDTF">2020-05-07T13:07:37Z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0x010100989BFBD3A9652C4BB4724697A2B1D612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